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8" r:id="rId3"/>
    <p:sldId id="260" r:id="rId4"/>
    <p:sldId id="261" r:id="rId5"/>
    <p:sldId id="262" r:id="rId6"/>
    <p:sldId id="263" r:id="rId7"/>
    <p:sldId id="264" r:id="rId8"/>
    <p:sldId id="305" r:id="rId9"/>
    <p:sldId id="306" r:id="rId10"/>
    <p:sldId id="307" r:id="rId11"/>
    <p:sldId id="329" r:id="rId12"/>
    <p:sldId id="330" r:id="rId13"/>
    <p:sldId id="331" r:id="rId14"/>
    <p:sldId id="332" r:id="rId15"/>
    <p:sldId id="333" r:id="rId16"/>
    <p:sldId id="334" r:id="rId17"/>
    <p:sldId id="335" r:id="rId18"/>
    <p:sldId id="336" r:id="rId19"/>
    <p:sldId id="338" r:id="rId20"/>
    <p:sldId id="339" r:id="rId21"/>
    <p:sldId id="340" r:id="rId22"/>
    <p:sldId id="341" r:id="rId23"/>
    <p:sldId id="308" r:id="rId24"/>
    <p:sldId id="309" r:id="rId25"/>
    <p:sldId id="342" r:id="rId26"/>
    <p:sldId id="310" r:id="rId27"/>
    <p:sldId id="311" r:id="rId28"/>
    <p:sldId id="312" r:id="rId29"/>
    <p:sldId id="313" r:id="rId30"/>
    <p:sldId id="314" r:id="rId31"/>
    <p:sldId id="315" r:id="rId32"/>
    <p:sldId id="316" r:id="rId33"/>
    <p:sldId id="317" r:id="rId34"/>
    <p:sldId id="319" r:id="rId35"/>
    <p:sldId id="320" r:id="rId36"/>
    <p:sldId id="321" r:id="rId37"/>
    <p:sldId id="322" r:id="rId38"/>
    <p:sldId id="323" r:id="rId39"/>
    <p:sldId id="324" r:id="rId40"/>
    <p:sldId id="325" r:id="rId41"/>
    <p:sldId id="318" r:id="rId42"/>
    <p:sldId id="327" r:id="rId43"/>
    <p:sldId id="326" r:id="rId44"/>
    <p:sldId id="343" r:id="rId45"/>
    <p:sldId id="345" r:id="rId46"/>
    <p:sldId id="265" r:id="rId47"/>
    <p:sldId id="266" r:id="rId48"/>
    <p:sldId id="267" r:id="rId49"/>
    <p:sldId id="328" r:id="rId50"/>
    <p:sldId id="344" r:id="rId51"/>
    <p:sldId id="304" r:id="rId52"/>
    <p:sldId id="268" r:id="rId53"/>
    <p:sldId id="269" r:id="rId54"/>
    <p:sldId id="270"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9" r:id="rId72"/>
    <p:sldId id="290" r:id="rId73"/>
    <p:sldId id="291" r:id="rId74"/>
    <p:sldId id="292" r:id="rId75"/>
    <p:sldId id="293" r:id="rId76"/>
    <p:sldId id="28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autoAdjust="0"/>
    <p:restoredTop sz="94643"/>
  </p:normalViewPr>
  <p:slideViewPr>
    <p:cSldViewPr snapToGrid="0">
      <p:cViewPr varScale="1">
        <p:scale>
          <a:sx n="105" d="100"/>
          <a:sy n="105" d="100"/>
        </p:scale>
        <p:origin x="5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11/10/22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11/10/22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11/10/22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lvl1pPr>
              <a:defRPr sz="1800"/>
            </a:lvl1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11/10/22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11/10/22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11/10/22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11/10/22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11/10/22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11/10/22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11/10/22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11/10/22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11/10/22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larplast.com/site/assets/files/1141/rusvet-politikasi-ve-etik-kurallar_1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netselzihin.com/isletmelerde-sosyal-sorumluluk-ve-etik/sosyal-sorumluluk-ve-organizasyonlar/.html" TargetMode="External"/><Relationship Id="rId2" Type="http://schemas.openxmlformats.org/officeDocument/2006/relationships/hyperlink" Target="http://www.yonetselzihin.com/organizasyon-ve-yonetim-teorisi/orgut-teorisi-ve-isletmeler/.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r.wikipedia.org/wiki/Birle%C5%9Fmi%C5%9F_Milletle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r.wikipedia.org/wiki/Uluslararas%C4%B1_%C3%87al%C4%B1%C5%9Fma_%C3%96rg%C3%BCt%C3%BC" TargetMode="External"/><Relationship Id="rId2" Type="http://schemas.openxmlformats.org/officeDocument/2006/relationships/hyperlink" Target="https://tr.wikipedia.org/wiki/G%C4%B1da_ve_Tar%C4%B1m_%C3%96rg%C3%BCt%C3%BC" TargetMode="External"/><Relationship Id="rId1" Type="http://schemas.openxmlformats.org/officeDocument/2006/relationships/slideLayout" Target="../slideLayouts/slideLayout2.xml"/><Relationship Id="rId5" Type="http://schemas.openxmlformats.org/officeDocument/2006/relationships/hyperlink" Target="https://tr.wikipedia.org/wiki/UNESCO" TargetMode="External"/><Relationship Id="rId4" Type="http://schemas.openxmlformats.org/officeDocument/2006/relationships/hyperlink" Target="https://tr.wikipedia.org/wiki/Birle%C5%9Fmi%C5%9F_Milletler_E%C4%9Fitim_Bilim_ve_K%C3%BClt%C3%BCr_%C3%96rg%C3%BCt%C3%B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ivilsayfalar.org/stk/page/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8BEF4B-0E1D-48E0-BC56-804042DE3486}"/>
              </a:ext>
            </a:extLst>
          </p:cNvPr>
          <p:cNvSpPr>
            <a:spLocks noGrp="1"/>
          </p:cNvSpPr>
          <p:nvPr>
            <p:ph type="ctrTitle"/>
          </p:nvPr>
        </p:nvSpPr>
        <p:spPr/>
        <p:txBody>
          <a:bodyPr/>
          <a:lstStyle/>
          <a:p>
            <a:r>
              <a:rPr lang="tr-TR" dirty="0"/>
              <a:t>yönetsel etik –örgütsel etik –  sağlık etiği</a:t>
            </a:r>
          </a:p>
        </p:txBody>
      </p:sp>
      <p:sp>
        <p:nvSpPr>
          <p:cNvPr id="3" name="Alt Başlık 2">
            <a:extLst>
              <a:ext uri="{FF2B5EF4-FFF2-40B4-BE49-F238E27FC236}">
                <a16:creationId xmlns:a16="http://schemas.microsoft.com/office/drawing/2014/main" id="{48AAAC0C-8567-44B0-996B-1C17CB938503}"/>
              </a:ext>
            </a:extLst>
          </p:cNvPr>
          <p:cNvSpPr>
            <a:spLocks noGrp="1"/>
          </p:cNvSpPr>
          <p:nvPr>
            <p:ph type="subTitle" idx="1"/>
          </p:nvPr>
        </p:nvSpPr>
        <p:spPr/>
        <p:txBody>
          <a:bodyPr/>
          <a:lstStyle/>
          <a:p>
            <a:r>
              <a:rPr lang="tr-TR" dirty="0" err="1"/>
              <a:t>Öğr</a:t>
            </a:r>
            <a:r>
              <a:rPr lang="tr-TR" dirty="0"/>
              <a:t>. Gör. Seda KARAMAN</a:t>
            </a:r>
          </a:p>
        </p:txBody>
      </p:sp>
    </p:spTree>
    <p:extLst>
      <p:ext uri="{BB962C8B-B14F-4D97-AF65-F5344CB8AC3E}">
        <p14:creationId xmlns:p14="http://schemas.microsoft.com/office/powerpoint/2010/main" val="76108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D134A9-89FF-9468-CBB8-B01C2272BED7}"/>
              </a:ext>
            </a:extLst>
          </p:cNvPr>
          <p:cNvSpPr>
            <a:spLocks noGrp="1"/>
          </p:cNvSpPr>
          <p:nvPr>
            <p:ph idx="1"/>
          </p:nvPr>
        </p:nvSpPr>
        <p:spPr/>
        <p:txBody>
          <a:bodyPr/>
          <a:lstStyle/>
          <a:p>
            <a:r>
              <a:rPr lang="tr-TR" dirty="0"/>
              <a:t>Yönetim alanında görülen olumsuz davranışlar, ayrımcılık, adam kayırma, rüşvet, yolsuzluk, görev ve sorumluluklardan kaçış, yıldırma-korkutma, ihmal, sömürü, bencillik, yaranma-dalkavukluk,, şiddet-baskı-saldırganlık vs. gibi tutumlar; siyasal sistemin, kurumların güvenilirliğinin zedelenmesine neden olmaktadır. </a:t>
            </a:r>
          </a:p>
        </p:txBody>
      </p:sp>
    </p:spTree>
    <p:extLst>
      <p:ext uri="{BB962C8B-B14F-4D97-AF65-F5344CB8AC3E}">
        <p14:creationId xmlns:p14="http://schemas.microsoft.com/office/powerpoint/2010/main" val="426370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7B34B0-7C54-867E-8AFB-40294C0E5ED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0891F8D-B04B-AE12-EF2D-1A23537E47E4}"/>
              </a:ext>
            </a:extLst>
          </p:cNvPr>
          <p:cNvSpPr>
            <a:spLocks noGrp="1"/>
          </p:cNvSpPr>
          <p:nvPr>
            <p:ph idx="1"/>
          </p:nvPr>
        </p:nvSpPr>
        <p:spPr/>
        <p:txBody>
          <a:bodyPr/>
          <a:lstStyle/>
          <a:p>
            <a:r>
              <a:rPr lang="tr-TR" b="1" dirty="0"/>
              <a:t>AYRIMCILIK </a:t>
            </a:r>
          </a:p>
          <a:p>
            <a:r>
              <a:rPr lang="tr-TR" dirty="0"/>
              <a:t>Ayrımcılık; kişiye ya da gruba farklı özelliklerinden dolayı tanınmış haklar bütünüdür.</a:t>
            </a:r>
          </a:p>
          <a:p>
            <a:r>
              <a:rPr lang="tr-TR" dirty="0"/>
              <a:t>Cinsiyet ayrımcılığı</a:t>
            </a:r>
          </a:p>
          <a:p>
            <a:r>
              <a:rPr lang="tr-TR" dirty="0"/>
              <a:t>Irkçılık</a:t>
            </a:r>
          </a:p>
        </p:txBody>
      </p:sp>
    </p:spTree>
    <p:extLst>
      <p:ext uri="{BB962C8B-B14F-4D97-AF65-F5344CB8AC3E}">
        <p14:creationId xmlns:p14="http://schemas.microsoft.com/office/powerpoint/2010/main" val="163675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2" name="Rectangle 11">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Resim 4">
            <a:extLst>
              <a:ext uri="{FF2B5EF4-FFF2-40B4-BE49-F238E27FC236}">
                <a16:creationId xmlns:a16="http://schemas.microsoft.com/office/drawing/2014/main" id="{E64D2966-131E-751F-BB35-A45FCC84FC78}"/>
              </a:ext>
            </a:extLst>
          </p:cNvPr>
          <p:cNvPicPr>
            <a:picLocks noChangeAspect="1"/>
          </p:cNvPicPr>
          <p:nvPr/>
        </p:nvPicPr>
        <p:blipFill rotWithShape="1">
          <a:blip r:embed="rId2"/>
          <a:srcRect l="40870" t="46175" r="19792" b="10589"/>
          <a:stretch/>
        </p:blipFill>
        <p:spPr>
          <a:xfrm>
            <a:off x="1304515" y="2003592"/>
            <a:ext cx="4188221" cy="2877019"/>
          </a:xfrm>
          <a:prstGeom prst="rect">
            <a:avLst/>
          </a:prstGeom>
        </p:spPr>
      </p:pic>
      <p:sp>
        <p:nvSpPr>
          <p:cNvPr id="3" name="İçerik Yer Tutucusu 2">
            <a:extLst>
              <a:ext uri="{FF2B5EF4-FFF2-40B4-BE49-F238E27FC236}">
                <a16:creationId xmlns:a16="http://schemas.microsoft.com/office/drawing/2014/main" id="{1E50EE83-C9B9-EFC4-2FC0-00CEFB6BFFB8}"/>
              </a:ext>
            </a:extLst>
          </p:cNvPr>
          <p:cNvSpPr>
            <a:spLocks noGrp="1"/>
          </p:cNvSpPr>
          <p:nvPr>
            <p:ph idx="1"/>
          </p:nvPr>
        </p:nvSpPr>
        <p:spPr>
          <a:xfrm>
            <a:off x="6314384" y="1643063"/>
            <a:ext cx="4810816" cy="4391977"/>
          </a:xfrm>
        </p:spPr>
        <p:txBody>
          <a:bodyPr>
            <a:normAutofit/>
          </a:bodyPr>
          <a:lstStyle/>
          <a:p>
            <a:pPr>
              <a:lnSpc>
                <a:spcPct val="90000"/>
              </a:lnSpc>
            </a:pPr>
            <a:r>
              <a:rPr lang="tr-TR" sz="1700" b="1" dirty="0"/>
              <a:t>KAYIRMA</a:t>
            </a:r>
          </a:p>
          <a:p>
            <a:pPr>
              <a:lnSpc>
                <a:spcPct val="90000"/>
              </a:lnSpc>
            </a:pPr>
            <a:r>
              <a:rPr lang="tr-TR" sz="1700" dirty="0"/>
              <a:t>Kayırma; başkasına hakkı olmadığı halde bir şeyi kazanması için çaba harcamaktır. </a:t>
            </a:r>
          </a:p>
          <a:p>
            <a:pPr>
              <a:lnSpc>
                <a:spcPct val="90000"/>
              </a:lnSpc>
            </a:pPr>
            <a:r>
              <a:rPr lang="tr-TR" sz="1700" dirty="0"/>
              <a:t>Kayırmanın diğer adı nepotizmdir</a:t>
            </a:r>
          </a:p>
          <a:p>
            <a:pPr>
              <a:lnSpc>
                <a:spcPct val="90000"/>
              </a:lnSpc>
            </a:pPr>
            <a:r>
              <a:rPr lang="tr-TR" sz="1700" dirty="0"/>
              <a:t>Nepotizm, “iş yerinde liyakat yerine yeğenler ve diğer akrabalara bir takım ayrıcalıklar verme şeklinde gösterilen kayırmacılık” olarak tanımlanmıştır. Bir kimsenin bilgi, beceri, kabiliyet, başarı ve eğitim düzeyi gibi faktörler açısından değerlendirilmeksizin veya iş gereklerine bakılmaksızın, yalnızca kan bağı ve akrabalık ilişkileri esas alınarak istihdam ve terfi ettirilmesine nepotizm denir.</a:t>
            </a:r>
          </a:p>
        </p:txBody>
      </p:sp>
    </p:spTree>
    <p:extLst>
      <p:ext uri="{BB962C8B-B14F-4D97-AF65-F5344CB8AC3E}">
        <p14:creationId xmlns:p14="http://schemas.microsoft.com/office/powerpoint/2010/main" val="29756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AC05B6-1700-6447-EEAD-F7ADF95663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4CE4D5B-4498-6E42-B8E6-95C98C737CEE}"/>
              </a:ext>
            </a:extLst>
          </p:cNvPr>
          <p:cNvSpPr>
            <a:spLocks noGrp="1"/>
          </p:cNvSpPr>
          <p:nvPr>
            <p:ph idx="1"/>
          </p:nvPr>
        </p:nvSpPr>
        <p:spPr/>
        <p:txBody>
          <a:bodyPr>
            <a:normAutofit fontScale="92500"/>
          </a:bodyPr>
          <a:lstStyle/>
          <a:p>
            <a:r>
              <a:rPr lang="tr-TR" b="1" dirty="0"/>
              <a:t>RÜŞVET-YOLSUZLUK</a:t>
            </a:r>
          </a:p>
          <a:p>
            <a:r>
              <a:rPr lang="tr-TR" dirty="0"/>
              <a:t>Rüşvet, resmî işlerde kayırma karşılığında bir bedel alma ya da verme. </a:t>
            </a:r>
          </a:p>
          <a:p>
            <a:r>
              <a:rPr lang="tr-TR" dirty="0"/>
              <a:t>Haksız bir menfaat elde etmek için kişilere çıkar sağlama; lehe hüküm vermesi için hâkime verilen mal veya para; başkasının malını haksızlıkla yeme yollarından biri. Rüşvetle ya hak edilmeyen bir menfaat ele geçirilmekte veya başkasının hakkına </a:t>
            </a:r>
            <a:r>
              <a:rPr lang="tr-TR" dirty="0" err="1"/>
              <a:t>tecâvüz</a:t>
            </a:r>
            <a:r>
              <a:rPr lang="tr-TR" dirty="0"/>
              <a:t> edilmektedir. </a:t>
            </a:r>
          </a:p>
          <a:p>
            <a:r>
              <a:rPr lang="tr-TR" dirty="0"/>
              <a:t>Bir suç oluşturan rüşvetin başlıca öğeleri ilgili kişinin görevini kötüye kullanması, yolsuzluk amacıyla hareket etmesi ve belirli bir çıkar sağlamasıdır.</a:t>
            </a:r>
          </a:p>
          <a:p>
            <a:pPr marL="0" indent="0">
              <a:buNone/>
            </a:pPr>
            <a:r>
              <a:rPr lang="tr-TR" b="1" dirty="0"/>
              <a:t>YOLSUZLUK </a:t>
            </a:r>
          </a:p>
          <a:p>
            <a:r>
              <a:rPr lang="tr-TR" dirty="0"/>
              <a:t>Yolsuzluk; görevlerini kendi çıkarları doğrultusunda kullanmaktır. </a:t>
            </a:r>
          </a:p>
          <a:p>
            <a:r>
              <a:rPr lang="tr-TR" dirty="0"/>
              <a:t>Kişisel çıkarların daha ağır bastığı durumlarda ortaya çıkan asıl amaçladığı yapılması gereken işlerin hızlandırılması ve bundan kazanç elde edilmesi, yasal olmayan işleri meşru gibi gösterilmesinden elde edilen çıkarlardır.</a:t>
            </a:r>
          </a:p>
          <a:p>
            <a:endParaRPr lang="tr-TR" dirty="0"/>
          </a:p>
        </p:txBody>
      </p:sp>
    </p:spTree>
    <p:extLst>
      <p:ext uri="{BB962C8B-B14F-4D97-AF65-F5344CB8AC3E}">
        <p14:creationId xmlns:p14="http://schemas.microsoft.com/office/powerpoint/2010/main" val="264702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E9062-F979-A3AA-812B-47DC3E6AEBE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CEF0D69-52CB-2258-2199-13A3AD039AF6}"/>
              </a:ext>
            </a:extLst>
          </p:cNvPr>
          <p:cNvSpPr>
            <a:spLocks noGrp="1"/>
          </p:cNvSpPr>
          <p:nvPr>
            <p:ph idx="1"/>
          </p:nvPr>
        </p:nvSpPr>
        <p:spPr/>
        <p:txBody>
          <a:bodyPr/>
          <a:lstStyle/>
          <a:p>
            <a:r>
              <a:rPr lang="tr-TR" b="1" dirty="0"/>
              <a:t>YILDIRMA – KORKUTMA</a:t>
            </a:r>
          </a:p>
          <a:p>
            <a:r>
              <a:rPr lang="tr-TR" dirty="0"/>
              <a:t>“</a:t>
            </a:r>
            <a:r>
              <a:rPr lang="tr-TR" dirty="0" err="1"/>
              <a:t>Mobbing</a:t>
            </a:r>
            <a:r>
              <a:rPr lang="tr-TR" dirty="0"/>
              <a:t>” terimi, bir kişiyi taciz etmek, sindirmek, kabadayılık yapmak ya da rahatsız etmek için işbirliği yapan bir grup kişiyi ifade eder. Bir işyerinde, bir grup çalışanın, belirli bir çalışana yönelik düşmanca davranışlarda bulunduğunda ve bu çalışanın kendisini güvende hissetmesi ve görevini yerine getirmesi zorlaştığında </a:t>
            </a:r>
            <a:r>
              <a:rPr lang="tr-TR" dirty="0" err="1"/>
              <a:t>mobbing</a:t>
            </a:r>
            <a:r>
              <a:rPr lang="tr-TR" dirty="0"/>
              <a:t> meydana gelir. </a:t>
            </a:r>
          </a:p>
          <a:p>
            <a:r>
              <a:rPr lang="tr-TR" dirty="0" err="1"/>
              <a:t>Mobbing</a:t>
            </a:r>
            <a:r>
              <a:rPr lang="tr-TR" dirty="0"/>
              <a:t> ile uğraşan bireyler meslektaşları, üstleri veya astları olabilir. Bu davranış açık ve doğrudan, gizli ya da dolaylı olabilir.</a:t>
            </a:r>
          </a:p>
        </p:txBody>
      </p:sp>
    </p:spTree>
    <p:extLst>
      <p:ext uri="{BB962C8B-B14F-4D97-AF65-F5344CB8AC3E}">
        <p14:creationId xmlns:p14="http://schemas.microsoft.com/office/powerpoint/2010/main" val="152790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FB9E2-09B9-E67B-F8F2-47DAFE5C7E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DEE920F-F2B0-1F69-7878-7AAA3A933D1A}"/>
              </a:ext>
            </a:extLst>
          </p:cNvPr>
          <p:cNvSpPr>
            <a:spLocks noGrp="1"/>
          </p:cNvSpPr>
          <p:nvPr>
            <p:ph idx="1"/>
          </p:nvPr>
        </p:nvSpPr>
        <p:spPr/>
        <p:txBody>
          <a:bodyPr/>
          <a:lstStyle/>
          <a:p>
            <a:r>
              <a:rPr lang="tr-TR" dirty="0"/>
              <a:t>Belirli bir çalışan hakkında bir söylenti yaymak </a:t>
            </a:r>
          </a:p>
          <a:p>
            <a:r>
              <a:rPr lang="tr-TR" dirty="0"/>
              <a:t>İşçinin ofiste tecrit edilmesi </a:t>
            </a:r>
          </a:p>
          <a:p>
            <a:r>
              <a:rPr lang="tr-TR" dirty="0"/>
              <a:t>Çalışanın görevlerini yerine getirmesini zorlaştırmak </a:t>
            </a:r>
          </a:p>
          <a:p>
            <a:r>
              <a:rPr lang="tr-TR" dirty="0"/>
              <a:t>Çalışanın işten ayrılmasını sağlamaya çalışmak </a:t>
            </a:r>
          </a:p>
          <a:p>
            <a:r>
              <a:rPr lang="tr-TR" dirty="0"/>
              <a:t>Konuşurken sözünün kesilmesi </a:t>
            </a:r>
          </a:p>
          <a:p>
            <a:r>
              <a:rPr lang="tr-TR" dirty="0"/>
              <a:t>Küskünlükler </a:t>
            </a:r>
          </a:p>
          <a:p>
            <a:r>
              <a:rPr lang="tr-TR" dirty="0"/>
              <a:t>Yok sayılma </a:t>
            </a:r>
          </a:p>
          <a:p>
            <a:r>
              <a:rPr lang="tr-TR" dirty="0"/>
              <a:t>Lakap takma </a:t>
            </a:r>
          </a:p>
          <a:p>
            <a:r>
              <a:rPr lang="tr-TR" dirty="0"/>
              <a:t>Görmezden gelinme </a:t>
            </a:r>
          </a:p>
          <a:p>
            <a:r>
              <a:rPr lang="tr-TR" dirty="0"/>
              <a:t>Yapılan işin sabote edilmesi</a:t>
            </a:r>
          </a:p>
        </p:txBody>
      </p:sp>
    </p:spTree>
    <p:extLst>
      <p:ext uri="{BB962C8B-B14F-4D97-AF65-F5344CB8AC3E}">
        <p14:creationId xmlns:p14="http://schemas.microsoft.com/office/powerpoint/2010/main" val="147253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1CF505-F48C-E1C1-BC7C-8C580C4AA84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C38A1BF-7F46-9C5D-5E88-3C4CEF2F109C}"/>
              </a:ext>
            </a:extLst>
          </p:cNvPr>
          <p:cNvSpPr>
            <a:spLocks noGrp="1"/>
          </p:cNvSpPr>
          <p:nvPr>
            <p:ph idx="1"/>
          </p:nvPr>
        </p:nvSpPr>
        <p:spPr/>
        <p:txBody>
          <a:bodyPr/>
          <a:lstStyle/>
          <a:p>
            <a:r>
              <a:rPr lang="tr-TR" b="1" dirty="0"/>
              <a:t>İHMAL </a:t>
            </a:r>
          </a:p>
          <a:p>
            <a:r>
              <a:rPr lang="tr-TR" dirty="0"/>
              <a:t>İhmal; hayatın akışına kapılıp gereken ilgiyi göstermemektir. </a:t>
            </a:r>
          </a:p>
          <a:p>
            <a:r>
              <a:rPr lang="tr-TR" dirty="0"/>
              <a:t>Genellikle kendini garantiye almış, işini sorgulayanın olmadığı kurumlarda ihmal daha çok olur.</a:t>
            </a:r>
          </a:p>
          <a:p>
            <a:r>
              <a:rPr lang="tr-TR" dirty="0"/>
              <a:t>Görevi İhmal Suçu:</a:t>
            </a:r>
          </a:p>
          <a:p>
            <a:r>
              <a:rPr lang="tr-TR" dirty="0"/>
              <a:t>• Görevinin gereklerini, yapmakta ihmal veya gecikme göstererek, kişilerin mağduriyetini veya kamu zararına neden olmak, ya da kişilere haksız bir kazanç sağlamaktır. </a:t>
            </a:r>
          </a:p>
          <a:p>
            <a:r>
              <a:rPr lang="tr-TR" dirty="0"/>
              <a:t>• Türk Ceza Yasası’na göre ihmal, hangi nedenle olursa olsun görevin savsaklanması ve geciktirilmesi veya üstü tarafından verilen buyrukların geçerli bir neden olmadan yapılmaması olarak tanımlanabilir.</a:t>
            </a:r>
          </a:p>
        </p:txBody>
      </p:sp>
    </p:spTree>
    <p:extLst>
      <p:ext uri="{BB962C8B-B14F-4D97-AF65-F5344CB8AC3E}">
        <p14:creationId xmlns:p14="http://schemas.microsoft.com/office/powerpoint/2010/main" val="383914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9B480B-8113-A241-CE2B-B34ABFACF40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BFE8F3E-6A84-A5D9-AE1D-5B44DEAA628A}"/>
              </a:ext>
            </a:extLst>
          </p:cNvPr>
          <p:cNvSpPr>
            <a:spLocks noGrp="1"/>
          </p:cNvSpPr>
          <p:nvPr>
            <p:ph idx="1"/>
          </p:nvPr>
        </p:nvSpPr>
        <p:spPr/>
        <p:txBody>
          <a:bodyPr/>
          <a:lstStyle/>
          <a:p>
            <a:r>
              <a:rPr lang="tr-TR" b="1" dirty="0"/>
              <a:t>SÖMÜRÜ (istismar)</a:t>
            </a:r>
          </a:p>
          <a:p>
            <a:r>
              <a:rPr lang="tr-TR" dirty="0"/>
              <a:t>Sömürü; insanların yaptığı işin maddi ve manevi tam karşılığının verilmemesidir.</a:t>
            </a:r>
          </a:p>
          <a:p>
            <a:r>
              <a:rPr lang="tr-TR" dirty="0"/>
              <a:t>insan ya da nesnelerin adaletsiz kullanımıdır.</a:t>
            </a:r>
          </a:p>
        </p:txBody>
      </p:sp>
    </p:spTree>
    <p:extLst>
      <p:ext uri="{BB962C8B-B14F-4D97-AF65-F5344CB8AC3E}">
        <p14:creationId xmlns:p14="http://schemas.microsoft.com/office/powerpoint/2010/main" val="213643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F19367-E42D-6E25-37BD-8B61D6B64BB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519B1F4-D241-00D4-8470-DA8F403397D9}"/>
              </a:ext>
            </a:extLst>
          </p:cNvPr>
          <p:cNvSpPr>
            <a:spLocks noGrp="1"/>
          </p:cNvSpPr>
          <p:nvPr>
            <p:ph idx="1"/>
          </p:nvPr>
        </p:nvSpPr>
        <p:spPr/>
        <p:txBody>
          <a:bodyPr/>
          <a:lstStyle/>
          <a:p>
            <a:r>
              <a:rPr lang="tr-TR" b="1" dirty="0"/>
              <a:t>BENCİLLİK </a:t>
            </a:r>
          </a:p>
          <a:p>
            <a:r>
              <a:rPr lang="tr-TR" dirty="0"/>
              <a:t>Bencillik; bireyin, başkalarının yararını düşünmeden, kimi zaman onlara zarar vererek, davranışlarını yalnız kendi gereksinmelerini giderecek, kendine çıkar sağlayacak biçimde yönlendirmesidir. </a:t>
            </a:r>
          </a:p>
          <a:p>
            <a:r>
              <a:rPr lang="tr-TR" dirty="0"/>
              <a:t>Bencil bir insan, sadece kendisi ile ilgilenmekte ve her şeyin kendisinin olmasını istemektedir. Bencil insan, dış dünyaya yalnızca ondan elde edebileceği şeyler açısından bakmakta ve karşısındaki bireylerin kişilik bütünlüğüne ve değerlerine saygı göstermemektedir.</a:t>
            </a:r>
          </a:p>
        </p:txBody>
      </p:sp>
    </p:spTree>
    <p:extLst>
      <p:ext uri="{BB962C8B-B14F-4D97-AF65-F5344CB8AC3E}">
        <p14:creationId xmlns:p14="http://schemas.microsoft.com/office/powerpoint/2010/main" val="325042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D372E-2EA1-8458-1F36-5507C26703B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B681211-1EFA-6442-4659-2FE8C681FD01}"/>
              </a:ext>
            </a:extLst>
          </p:cNvPr>
          <p:cNvSpPr>
            <a:spLocks noGrp="1"/>
          </p:cNvSpPr>
          <p:nvPr>
            <p:ph idx="1"/>
          </p:nvPr>
        </p:nvSpPr>
        <p:spPr/>
        <p:txBody>
          <a:bodyPr/>
          <a:lstStyle/>
          <a:p>
            <a:r>
              <a:rPr lang="tr-TR" b="1" dirty="0"/>
              <a:t>İŞKENCE (EZİYET) </a:t>
            </a:r>
          </a:p>
          <a:p>
            <a:r>
              <a:rPr lang="tr-TR" dirty="0"/>
              <a:t>Bir insana maddi ya da manevi olarak yapılan aşırı eziyet anlamında kullanılmaktadır. İşkence veya eziyet yalnız fiziksel acıyı değil, psikolojik acıyı da kapsamaktadır.</a:t>
            </a:r>
          </a:p>
          <a:p>
            <a:r>
              <a:rPr lang="tr-TR" dirty="0"/>
              <a:t>Ayrıca iş yaşamındaki şiddetli sorunlar bireyin çevresini ve özel yaşantısını etkilemektedir.</a:t>
            </a:r>
          </a:p>
        </p:txBody>
      </p:sp>
    </p:spTree>
    <p:extLst>
      <p:ext uri="{BB962C8B-B14F-4D97-AF65-F5344CB8AC3E}">
        <p14:creationId xmlns:p14="http://schemas.microsoft.com/office/powerpoint/2010/main" val="424459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5DEAC1-86CE-4181-8617-1FAF37A18185}"/>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CDD5BC8A-FE5A-432C-A7B4-B3900825EF1E}"/>
              </a:ext>
            </a:extLst>
          </p:cNvPr>
          <p:cNvSpPr>
            <a:spLocks noGrp="1"/>
          </p:cNvSpPr>
          <p:nvPr>
            <p:ph idx="1"/>
          </p:nvPr>
        </p:nvSpPr>
        <p:spPr/>
        <p:txBody>
          <a:bodyPr>
            <a:normAutofit/>
          </a:bodyPr>
          <a:lstStyle/>
          <a:p>
            <a:r>
              <a:rPr lang="tr-TR" sz="2000" dirty="0"/>
              <a:t>Yönetim; “insanların işbirliğini sağlama ve onları bu amaca doğru yürütme iş ve çabalarının toplamı” veya “başkalarının aracılığı ile amaçlara ulaşma” veya “başkalarına iş gördürme faaliyetlerinin toplamıdır.” </a:t>
            </a:r>
          </a:p>
          <a:p>
            <a:r>
              <a:rPr lang="tr-TR" sz="2000" dirty="0"/>
              <a:t>Yönetim; “örgütsel kaynakların planlanması, örgütlenmesi, yöneltilmesi ve denetimi yoluyla örgüt amaçlarına etkili ve verimli bir şekilde ulaşılmasıdır.” </a:t>
            </a:r>
          </a:p>
          <a:p>
            <a:r>
              <a:rPr lang="tr-TR" sz="2000" dirty="0">
                <a:solidFill>
                  <a:srgbClr val="FFFF00"/>
                </a:solidFill>
              </a:rPr>
              <a:t>Yönetim; “işletmenin amaçlarına etkili ve verimli bir şekilde ulaşmak üzere planlama, örgütleme, yöneltme, koordinasyon ve denetim fonksiyonlarının yerine getirilmesidir.” </a:t>
            </a:r>
          </a:p>
          <a:p>
            <a:pPr marL="0" indent="0">
              <a:buNone/>
            </a:pPr>
            <a:endParaRPr lang="tr-TR" sz="2000" dirty="0"/>
          </a:p>
        </p:txBody>
      </p:sp>
    </p:spTree>
    <p:extLst>
      <p:ext uri="{BB962C8B-B14F-4D97-AF65-F5344CB8AC3E}">
        <p14:creationId xmlns:p14="http://schemas.microsoft.com/office/powerpoint/2010/main" val="3426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69E58-FA9B-AC2A-7E00-50A333A5D5C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8E9DA5F-BFA7-44D5-6FAA-134DB7019E42}"/>
              </a:ext>
            </a:extLst>
          </p:cNvPr>
          <p:cNvSpPr>
            <a:spLocks noGrp="1"/>
          </p:cNvSpPr>
          <p:nvPr>
            <p:ph idx="1"/>
          </p:nvPr>
        </p:nvSpPr>
        <p:spPr/>
        <p:txBody>
          <a:bodyPr/>
          <a:lstStyle/>
          <a:p>
            <a:r>
              <a:rPr lang="tr-TR" b="1" dirty="0"/>
              <a:t>Kadına Şiddet </a:t>
            </a:r>
          </a:p>
          <a:p>
            <a:r>
              <a:rPr lang="tr-TR" dirty="0"/>
              <a:t>İşkence denince aklımıza yakın zamanlarda sayısı artan kadına şiddet geliyor. Bunun yanında zorlayarak, şiddet uygulayarak bir iş yaptırmak da burada incelenebilir. Tarihte birçok örneği mevcuttur. </a:t>
            </a:r>
          </a:p>
          <a:p>
            <a:r>
              <a:rPr lang="tr-TR" dirty="0"/>
              <a:t>Yakın zamana kadar okullarda da şiddetle bir şeyler öğretilebileceğini savunan öğretmenler ve yöneticilerin sayısı oldukça fazlaydı. </a:t>
            </a:r>
          </a:p>
          <a:p>
            <a:pPr lvl="1"/>
            <a:r>
              <a:rPr lang="tr-TR" dirty="0"/>
              <a:t>Şiddet genel anlamıyla etik olmayan bir hareketken öğretmenlerin öğrencilerine uygulaması ne kadar etik bir davranıştır?</a:t>
            </a:r>
          </a:p>
        </p:txBody>
      </p:sp>
    </p:spTree>
    <p:extLst>
      <p:ext uri="{BB962C8B-B14F-4D97-AF65-F5344CB8AC3E}">
        <p14:creationId xmlns:p14="http://schemas.microsoft.com/office/powerpoint/2010/main" val="370779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7A2BF1-B51C-5321-7012-A118A4FA455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4A5A3F-FCD6-7EC0-24FC-32E8731D8BA2}"/>
              </a:ext>
            </a:extLst>
          </p:cNvPr>
          <p:cNvSpPr>
            <a:spLocks noGrp="1"/>
          </p:cNvSpPr>
          <p:nvPr>
            <p:ph idx="1"/>
          </p:nvPr>
        </p:nvSpPr>
        <p:spPr/>
        <p:txBody>
          <a:bodyPr/>
          <a:lstStyle/>
          <a:p>
            <a:r>
              <a:rPr lang="tr-TR" b="1" dirty="0"/>
              <a:t>YARANMA-DALKAVUKLUK </a:t>
            </a:r>
          </a:p>
          <a:p>
            <a:r>
              <a:rPr lang="tr-TR" dirty="0"/>
              <a:t>Rahatsız edici ve sahtekarlık olmasına rağmen yöneticiye yaranma ve dalkavukluk yapmanın, başarı için ödenmesi gereken bir bedel olarak görülmesi yaygın bir davranış biçimidir. </a:t>
            </a:r>
          </a:p>
          <a:p>
            <a:r>
              <a:rPr lang="tr-TR" dirty="0"/>
              <a:t>Kendisine dalkavukluk yapılan yönetici, sağlıklı bir görüş açısına sahip olmaması halinde davranışlarını pekiştirerek tüm çalışanlardan aynı davranışları bekleyebilir</a:t>
            </a:r>
          </a:p>
        </p:txBody>
      </p:sp>
    </p:spTree>
    <p:extLst>
      <p:ext uri="{BB962C8B-B14F-4D97-AF65-F5344CB8AC3E}">
        <p14:creationId xmlns:p14="http://schemas.microsoft.com/office/powerpoint/2010/main" val="4230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AAC0FA-75DF-EE13-712A-4DCB29158C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5A3D28E-90C1-3FF3-E25A-E28A605A6355}"/>
              </a:ext>
            </a:extLst>
          </p:cNvPr>
          <p:cNvSpPr>
            <a:spLocks noGrp="1"/>
          </p:cNvSpPr>
          <p:nvPr>
            <p:ph idx="1"/>
          </p:nvPr>
        </p:nvSpPr>
        <p:spPr/>
        <p:txBody>
          <a:bodyPr/>
          <a:lstStyle/>
          <a:p>
            <a:pPr marL="0" indent="0">
              <a:buNone/>
            </a:pPr>
            <a:r>
              <a:rPr lang="tr-TR" b="1" dirty="0"/>
              <a:t>ŞİDDET-BASKI-SALDIRGANLIK </a:t>
            </a:r>
          </a:p>
          <a:p>
            <a:r>
              <a:rPr lang="tr-TR" dirty="0"/>
              <a:t>Şiddet, baskı ve saldırganlık; kişinin bastırmak istediği duygularının bir sebepten dolayı tetiklenerek ortaya çıkması sonucu kişinin bu duygularını kapatmak istemesidir. </a:t>
            </a:r>
          </a:p>
          <a:p>
            <a:r>
              <a:rPr lang="tr-TR" dirty="0"/>
              <a:t>Yönetim sürecinde birçok engel ile karşılaşan yöneticiler bazılarını kaba kuvvetle kaldırmak ister. Şiddet ve baskının etkisi sadece o anlıktır. </a:t>
            </a:r>
          </a:p>
          <a:p>
            <a:r>
              <a:rPr lang="tr-TR" dirty="0"/>
              <a:t>Bu davranış çalışanlarda yöneticiye karşı sevgi ve saygı duygularından daha çok kin ve nefret beslemelerini sağlar.</a:t>
            </a:r>
          </a:p>
        </p:txBody>
      </p:sp>
    </p:spTree>
    <p:extLst>
      <p:ext uri="{BB962C8B-B14F-4D97-AF65-F5344CB8AC3E}">
        <p14:creationId xmlns:p14="http://schemas.microsoft.com/office/powerpoint/2010/main" val="225124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717EE0-3CF1-BC8B-E460-131A2035027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7FDFBE4-9F70-52A6-0E8C-F70712965AA4}"/>
              </a:ext>
            </a:extLst>
          </p:cNvPr>
          <p:cNvSpPr>
            <a:spLocks noGrp="1"/>
          </p:cNvSpPr>
          <p:nvPr>
            <p:ph idx="1"/>
          </p:nvPr>
        </p:nvSpPr>
        <p:spPr/>
        <p:txBody>
          <a:bodyPr/>
          <a:lstStyle/>
          <a:p>
            <a:r>
              <a:rPr lang="tr-TR" dirty="0"/>
              <a:t>Gelişen teknolojinin medya gücünü etkin ve güçlü hale getirmesi sonucunda insanlar, daha hızlı ve güvenilir haber alabilme olanağına kavuşmuştur. </a:t>
            </a:r>
          </a:p>
          <a:p>
            <a:r>
              <a:rPr lang="tr-TR" dirty="0"/>
              <a:t>Örneğin örgütlerde görülen ahlâk dışı davranışlar, yolsuzluk, rüşvet gibi eylemler, kitle iletişim araçları sayesinde toplumun bilgisine sunulmakta ve toplumun bu konudaki hassasiyetini artırmaktadır.</a:t>
            </a:r>
          </a:p>
        </p:txBody>
      </p:sp>
    </p:spTree>
    <p:extLst>
      <p:ext uri="{BB962C8B-B14F-4D97-AF65-F5344CB8AC3E}">
        <p14:creationId xmlns:p14="http://schemas.microsoft.com/office/powerpoint/2010/main" val="178313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9602CC-56C4-1766-AC30-84CAEAFACCF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226652E-FC41-D935-E274-5FD0A6D8C921}"/>
              </a:ext>
            </a:extLst>
          </p:cNvPr>
          <p:cNvSpPr>
            <a:spLocks noGrp="1"/>
          </p:cNvSpPr>
          <p:nvPr>
            <p:ph idx="1"/>
          </p:nvPr>
        </p:nvSpPr>
        <p:spPr/>
        <p:txBody>
          <a:bodyPr/>
          <a:lstStyle/>
          <a:p>
            <a:r>
              <a:rPr lang="tr-TR" dirty="0"/>
              <a:t>Yönetimde etik dışı davranışlar:</a:t>
            </a:r>
          </a:p>
          <a:p>
            <a:pPr lvl="1"/>
            <a:r>
              <a:rPr lang="tr-TR" dirty="0"/>
              <a:t>Tükenmişlik </a:t>
            </a:r>
          </a:p>
          <a:p>
            <a:pPr lvl="1"/>
            <a:r>
              <a:rPr lang="tr-TR" dirty="0"/>
              <a:t>Bireysel doyumsuzluk ve mutsuzluk</a:t>
            </a:r>
          </a:p>
          <a:p>
            <a:pPr lvl="1"/>
            <a:r>
              <a:rPr lang="tr-TR" dirty="0"/>
              <a:t> Mesleki bağların zayıflaması </a:t>
            </a:r>
          </a:p>
          <a:p>
            <a:pPr lvl="1"/>
            <a:r>
              <a:rPr lang="tr-TR" dirty="0"/>
              <a:t>İş kalitesinin önemsenmemesi ile sonuçlanabilir.</a:t>
            </a:r>
          </a:p>
        </p:txBody>
      </p:sp>
    </p:spTree>
    <p:extLst>
      <p:ext uri="{BB962C8B-B14F-4D97-AF65-F5344CB8AC3E}">
        <p14:creationId xmlns:p14="http://schemas.microsoft.com/office/powerpoint/2010/main" val="1052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3C0F3-5F38-9A7B-B610-124F3C3EDF18}"/>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933D62F3-1D67-76FF-D9BF-3C765669201E}"/>
              </a:ext>
            </a:extLst>
          </p:cNvPr>
          <p:cNvPicPr>
            <a:picLocks noGrp="1" noChangeAspect="1"/>
          </p:cNvPicPr>
          <p:nvPr>
            <p:ph idx="1"/>
          </p:nvPr>
        </p:nvPicPr>
        <p:blipFill rotWithShape="1">
          <a:blip r:embed="rId2"/>
          <a:srcRect l="28048" t="19540" r="7004" b="2341"/>
          <a:stretch/>
        </p:blipFill>
        <p:spPr>
          <a:xfrm>
            <a:off x="2117828" y="422980"/>
            <a:ext cx="7956344" cy="5981167"/>
          </a:xfrm>
        </p:spPr>
      </p:pic>
    </p:spTree>
    <p:extLst>
      <p:ext uri="{BB962C8B-B14F-4D97-AF65-F5344CB8AC3E}">
        <p14:creationId xmlns:p14="http://schemas.microsoft.com/office/powerpoint/2010/main" val="3679297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D3837-12A5-D4D9-60C6-2BFF29B1A6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BCA49CE-AF25-8AF3-DB95-C4B8EBEA3F96}"/>
              </a:ext>
            </a:extLst>
          </p:cNvPr>
          <p:cNvSpPr>
            <a:spLocks noGrp="1"/>
          </p:cNvSpPr>
          <p:nvPr>
            <p:ph idx="1"/>
          </p:nvPr>
        </p:nvSpPr>
        <p:spPr/>
        <p:txBody>
          <a:bodyPr/>
          <a:lstStyle/>
          <a:p>
            <a:r>
              <a:rPr lang="tr-TR" dirty="0"/>
              <a:t>Ulusal kaynakların düşüncesizce kullanılması ve bunun sonucu oluşan israfın artması da, yönetsel etik konusunda tedbirler alınmasını gerektiren konulardan birisidir. </a:t>
            </a:r>
          </a:p>
        </p:txBody>
      </p:sp>
    </p:spTree>
    <p:extLst>
      <p:ext uri="{BB962C8B-B14F-4D97-AF65-F5344CB8AC3E}">
        <p14:creationId xmlns:p14="http://schemas.microsoft.com/office/powerpoint/2010/main" val="89562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4681DA-8EEE-7DBD-661F-FBA99E43194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5F5E0F6-11EB-218D-F4F1-B161D840A92C}"/>
              </a:ext>
            </a:extLst>
          </p:cNvPr>
          <p:cNvSpPr>
            <a:spLocks noGrp="1"/>
          </p:cNvSpPr>
          <p:nvPr>
            <p:ph idx="1"/>
          </p:nvPr>
        </p:nvSpPr>
        <p:spPr/>
        <p:txBody>
          <a:bodyPr/>
          <a:lstStyle/>
          <a:p>
            <a:r>
              <a:rPr lang="tr-TR" dirty="0"/>
              <a:t>Etik uygulamalarında görülen eksiklerin, bu konularda etkin bir uygulamanın gerekliliğini ortaya çıkarmaktadır. Bu konularda kamuoyunun da bilinçlendirilmesi ve etik dışı uygulamalara maruz kaldıklarında baş vurabilecekleri kurumların oluşturulması gerekmektedir.</a:t>
            </a:r>
          </a:p>
          <a:p>
            <a:r>
              <a:rPr lang="tr-TR" dirty="0"/>
              <a:t>Etik dışı davranışların artması ve globalleşen dünyanın şartlarının bir gereği olarak, “Kamu Görevlileri Etik Kurulu Kurulması” konusunda kanun çıkarılması bu konu ile ilgili atılan önemli bir adımdır. </a:t>
            </a:r>
          </a:p>
        </p:txBody>
      </p:sp>
    </p:spTree>
    <p:extLst>
      <p:ext uri="{BB962C8B-B14F-4D97-AF65-F5344CB8AC3E}">
        <p14:creationId xmlns:p14="http://schemas.microsoft.com/office/powerpoint/2010/main" val="1139151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F2C6DB-693D-0C20-8F4E-0564AEC1DF9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8E0D33-4A71-1F94-419C-2CA55254A27C}"/>
              </a:ext>
            </a:extLst>
          </p:cNvPr>
          <p:cNvSpPr>
            <a:spLocks noGrp="1"/>
          </p:cNvSpPr>
          <p:nvPr>
            <p:ph idx="1"/>
          </p:nvPr>
        </p:nvSpPr>
        <p:spPr/>
        <p:txBody>
          <a:bodyPr/>
          <a:lstStyle/>
          <a:p>
            <a:r>
              <a:rPr lang="tr-TR" dirty="0"/>
              <a:t>08/06/2004 tarihli resmi gazetede yayınlanan 5176 numaralı kanuna göre, bu kanunun amacı, kamu görevlilerinin uymaları gereken saydamlık, tarafsızlık, dürüstlük, hesap verebilirlik, kamu yararını gözetme gibi etik davranış ilkeleri belirlemek ve uygulamayı gözetmek üzere Kamu Görevlileri Etik Kurulunun kuruluş, görev ve çalışma usul ve esaslarının belirlenmesidir. </a:t>
            </a:r>
          </a:p>
          <a:p>
            <a:r>
              <a:rPr lang="tr-TR" dirty="0"/>
              <a:t>Ayrıca bu kanuna göre, Başbakanlığa bağlı olarak oluşturulan bu kurul, kamuda uyulması gerekli etik ilkeleri belirlemek, uymayanlar hakkında yapılan başvuruları değerlendirmek, ve etik kültürü yerleştirmek gibi görevlere sahiptir. </a:t>
            </a:r>
          </a:p>
          <a:p>
            <a:r>
              <a:rPr lang="tr-TR" dirty="0"/>
              <a:t>Etik dışı davranışlar, etik kurulu ya da yetkili disiplin kurullarına bildirilebilmektedir. </a:t>
            </a:r>
          </a:p>
        </p:txBody>
      </p:sp>
    </p:spTree>
    <p:extLst>
      <p:ext uri="{BB962C8B-B14F-4D97-AF65-F5344CB8AC3E}">
        <p14:creationId xmlns:p14="http://schemas.microsoft.com/office/powerpoint/2010/main" val="175234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85972B-4DE3-D097-A9FE-2656DD6A6FB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A44F62F-E723-90E0-64DE-E404466C611F}"/>
              </a:ext>
            </a:extLst>
          </p:cNvPr>
          <p:cNvSpPr>
            <a:spLocks noGrp="1"/>
          </p:cNvSpPr>
          <p:nvPr>
            <p:ph idx="1"/>
          </p:nvPr>
        </p:nvSpPr>
        <p:spPr/>
        <p:txBody>
          <a:bodyPr/>
          <a:lstStyle/>
          <a:p>
            <a:r>
              <a:rPr lang="tr-TR" dirty="0"/>
              <a:t>Her konuda olduğu gibi etik konusunda da eğitim çok önemlidir. </a:t>
            </a:r>
          </a:p>
          <a:p>
            <a:r>
              <a:rPr lang="tr-TR" dirty="0"/>
              <a:t>Etik konusunda hizmet içi eğitim faaliyetlerinin yetersiz olduğu dikkat çekmektedir. </a:t>
            </a:r>
          </a:p>
          <a:p>
            <a:r>
              <a:rPr lang="tr-TR" dirty="0"/>
              <a:t>Etik kavramı örgütte yerleşmesi, uygulanabilmesi ve etkinliğinin arttırılabilmesi için çalışanların bilinçlendirilmesi önemlidir. </a:t>
            </a:r>
          </a:p>
          <a:p>
            <a:r>
              <a:rPr lang="tr-TR" dirty="0"/>
              <a:t>Bu bilinçlendirmede en önemli etken eğitimdir. </a:t>
            </a:r>
          </a:p>
        </p:txBody>
      </p:sp>
    </p:spTree>
    <p:extLst>
      <p:ext uri="{BB962C8B-B14F-4D97-AF65-F5344CB8AC3E}">
        <p14:creationId xmlns:p14="http://schemas.microsoft.com/office/powerpoint/2010/main" val="336620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27466-3891-43A4-839E-C5E002C9BBD5}"/>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1EB2BF11-F5A7-402F-BD1C-39C54D430670}"/>
              </a:ext>
            </a:extLst>
          </p:cNvPr>
          <p:cNvSpPr>
            <a:spLocks noGrp="1"/>
          </p:cNvSpPr>
          <p:nvPr>
            <p:ph idx="1"/>
          </p:nvPr>
        </p:nvSpPr>
        <p:spPr/>
        <p:txBody>
          <a:bodyPr/>
          <a:lstStyle/>
          <a:p>
            <a:r>
              <a:rPr lang="tr-TR" sz="2000" dirty="0"/>
              <a:t>Yönetsel etik; yönetsel kararların verilmesinde tutarlı, tarafsız ve gerçeklere duyarlı olmayı; bireylerin varlık bütünlüğüne saygıyı; herkes için en iyi olacak eylemlerin seçilmesini ve eylemlerde adalet, eşitlik, tarafsızlık, şeffaflık, dürüstlük, sorumluluk, saygı, hoşgörü vb. gibi evrensel değerleri temel almayı sağlayan, yöneticilere eylemlerinde yol gösteren davranış ilkeleridir. </a:t>
            </a:r>
          </a:p>
          <a:p>
            <a:pPr marL="0" indent="0">
              <a:buNone/>
            </a:pPr>
            <a:endParaRPr lang="tr-TR" dirty="0"/>
          </a:p>
        </p:txBody>
      </p:sp>
    </p:spTree>
    <p:extLst>
      <p:ext uri="{BB962C8B-B14F-4D97-AF65-F5344CB8AC3E}">
        <p14:creationId xmlns:p14="http://schemas.microsoft.com/office/powerpoint/2010/main" val="1035125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68CF14-239E-3ADD-242D-9F34BC420444}"/>
              </a:ext>
            </a:extLst>
          </p:cNvPr>
          <p:cNvSpPr>
            <a:spLocks noGrp="1"/>
          </p:cNvSpPr>
          <p:nvPr>
            <p:ph type="title"/>
          </p:nvPr>
        </p:nvSpPr>
        <p:spPr/>
        <p:txBody>
          <a:bodyPr>
            <a:normAutofit/>
          </a:bodyPr>
          <a:lstStyle/>
          <a:p>
            <a:r>
              <a:rPr lang="tr-TR" sz="2200" dirty="0"/>
              <a:t>Yönetsel etik yönetimi alanındaki başlıca önerileri şu şekilde sıralayabiliriz: </a:t>
            </a:r>
            <a:br>
              <a:rPr lang="tr-TR" dirty="0"/>
            </a:br>
            <a:endParaRPr lang="tr-TR" dirty="0"/>
          </a:p>
        </p:txBody>
      </p:sp>
      <p:sp>
        <p:nvSpPr>
          <p:cNvPr id="3" name="İçerik Yer Tutucusu 2">
            <a:extLst>
              <a:ext uri="{FF2B5EF4-FFF2-40B4-BE49-F238E27FC236}">
                <a16:creationId xmlns:a16="http://schemas.microsoft.com/office/drawing/2014/main" id="{98EF12F2-C81E-C55E-5324-B8F786D97912}"/>
              </a:ext>
            </a:extLst>
          </p:cNvPr>
          <p:cNvSpPr>
            <a:spLocks noGrp="1"/>
          </p:cNvSpPr>
          <p:nvPr>
            <p:ph idx="1"/>
          </p:nvPr>
        </p:nvSpPr>
        <p:spPr/>
        <p:txBody>
          <a:bodyPr/>
          <a:lstStyle/>
          <a:p>
            <a:r>
              <a:rPr lang="tr-TR" dirty="0"/>
              <a:t>Etik kavramı, çalışanlara ve yöneticilere tam olarak izah edilmelidir. Uyulması gerekli yönetsel etik ilkeleri net bir biçimde açıklanarak, personele bildirilmelidir. </a:t>
            </a:r>
          </a:p>
          <a:p>
            <a:r>
              <a:rPr lang="tr-TR" dirty="0"/>
              <a:t>Bu kurallar net, anlaşılır ve uygulanabilir bir özelliğe sahip olmalıdır. </a:t>
            </a:r>
          </a:p>
          <a:p>
            <a:r>
              <a:rPr lang="tr-TR" dirty="0"/>
              <a:t>Hizmet içi eğitime önem verilerek, yönetsel etik konusunun kurumda yerleştirilmesine ve toplum için yeni sayılabilecek bu kavramın çalışanlarca tam olarak anlaşılabilmesine yardımcı olunmalıdır. </a:t>
            </a:r>
          </a:p>
          <a:p>
            <a:r>
              <a:rPr lang="tr-TR" dirty="0"/>
              <a:t>Yönetimde etik konusu, yönetmeliklerin yanında kanunlarla da desteklenerek gri alanları oluşması engellenmelidir. </a:t>
            </a:r>
          </a:p>
          <a:p>
            <a:r>
              <a:rPr lang="tr-TR" dirty="0"/>
              <a:t>Kurulan etik kurulunun çalışmaları yakından takip edilmeli ve toplumun bu yeni kanundan doğan haklarını bilmesi sağlanmalıdır.</a:t>
            </a:r>
          </a:p>
        </p:txBody>
      </p:sp>
    </p:spTree>
    <p:extLst>
      <p:ext uri="{BB962C8B-B14F-4D97-AF65-F5344CB8AC3E}">
        <p14:creationId xmlns:p14="http://schemas.microsoft.com/office/powerpoint/2010/main" val="4011564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1D5B62-9910-C5EB-1C3E-124934BF799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5D7704E-87B5-B01A-69D6-27131D7FAB40}"/>
              </a:ext>
            </a:extLst>
          </p:cNvPr>
          <p:cNvSpPr>
            <a:spLocks noGrp="1"/>
          </p:cNvSpPr>
          <p:nvPr>
            <p:ph idx="1"/>
          </p:nvPr>
        </p:nvSpPr>
        <p:spPr/>
        <p:txBody>
          <a:bodyPr/>
          <a:lstStyle/>
          <a:p>
            <a:r>
              <a:rPr lang="tr-TR" dirty="0">
                <a:hlinkClick r:id="rId2"/>
              </a:rPr>
              <a:t>https://www.larplast.com/site/assets/files/1141/rusvet-politikasi-ve-etik-kurallar_12.pdf</a:t>
            </a:r>
            <a:endParaRPr lang="tr-TR" dirty="0"/>
          </a:p>
          <a:p>
            <a:endParaRPr lang="tr-TR" dirty="0"/>
          </a:p>
        </p:txBody>
      </p:sp>
    </p:spTree>
    <p:extLst>
      <p:ext uri="{BB962C8B-B14F-4D97-AF65-F5344CB8AC3E}">
        <p14:creationId xmlns:p14="http://schemas.microsoft.com/office/powerpoint/2010/main" val="342668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6261FD-13B1-4E2B-1873-8231A7956F1D}"/>
              </a:ext>
            </a:extLst>
          </p:cNvPr>
          <p:cNvSpPr>
            <a:spLocks noGrp="1"/>
          </p:cNvSpPr>
          <p:nvPr>
            <p:ph type="title"/>
          </p:nvPr>
        </p:nvSpPr>
        <p:spPr/>
        <p:txBody>
          <a:bodyPr/>
          <a:lstStyle/>
          <a:p>
            <a:pPr algn="ctr"/>
            <a:r>
              <a:rPr lang="tr-TR" b="1" dirty="0"/>
              <a:t>ÖRGÜTSEL ETİK</a:t>
            </a:r>
          </a:p>
        </p:txBody>
      </p:sp>
      <p:sp>
        <p:nvSpPr>
          <p:cNvPr id="3" name="İçerik Yer Tutucusu 2">
            <a:extLst>
              <a:ext uri="{FF2B5EF4-FFF2-40B4-BE49-F238E27FC236}">
                <a16:creationId xmlns:a16="http://schemas.microsoft.com/office/drawing/2014/main" id="{DB366192-96D0-465C-6AA4-BF0D6CDC48C7}"/>
              </a:ext>
            </a:extLst>
          </p:cNvPr>
          <p:cNvSpPr>
            <a:spLocks noGrp="1"/>
          </p:cNvSpPr>
          <p:nvPr>
            <p:ph idx="1"/>
          </p:nvPr>
        </p:nvSpPr>
        <p:spPr/>
        <p:txBody>
          <a:bodyPr/>
          <a:lstStyle/>
          <a:p>
            <a:pPr algn="l" fontAlgn="base"/>
            <a:endParaRPr lang="tr-TR" b="1" i="0" u="none" strike="noStrike" dirty="0">
              <a:solidFill>
                <a:srgbClr val="008000"/>
              </a:solidFill>
              <a:effectLst/>
              <a:latin typeface="inherit"/>
              <a:hlinkClick r:id="rId2"/>
            </a:endParaRPr>
          </a:p>
          <a:p>
            <a:pPr algn="l" fontAlgn="base"/>
            <a:r>
              <a:rPr lang="tr-TR" b="0" i="0" dirty="0">
                <a:effectLst/>
                <a:latin typeface="Open Sans" panose="020B0606030504020204" pitchFamily="34" charset="0"/>
              </a:rPr>
              <a:t>Dünya üzerinde bulunan ülkelerin varlıklarına tek başına devam etme olanakları yoktur. Bu nedenle her ülke ekonomik, askeri ya da siyasi anlamda farklı ülkelerle bir araya gelip küresel ya da bölgesel ölçekte örgütler oluşturmaktadır. Bunun yanı sıra 20. yüzyılda yaşanan iki dünya savaşı ile 1950-1990 yılları arasında yaşanan soğuk savaş, ülkeleri bölgesel ya da küresel çapta bir araya gelmeye zorlamıştır.</a:t>
            </a:r>
            <a:endParaRPr lang="tr-TR" b="1" dirty="0">
              <a:solidFill>
                <a:srgbClr val="6B9F25"/>
              </a:solidFill>
              <a:latin typeface="inherit"/>
              <a:hlinkClick r:id="rId2">
                <a:extLst>
                  <a:ext uri="{A12FA001-AC4F-418D-AE19-62706E023703}">
                    <ahyp:hlinkClr xmlns:ahyp="http://schemas.microsoft.com/office/drawing/2018/hyperlinkcolor" val="tx"/>
                  </a:ext>
                </a:extLst>
              </a:hlinkClick>
            </a:endParaRPr>
          </a:p>
          <a:p>
            <a:pPr algn="l" fontAlgn="base"/>
            <a:r>
              <a:rPr lang="tr-TR" b="1" i="0" u="none" strike="noStrike" dirty="0">
                <a:effectLst/>
                <a:latin typeface="inherit"/>
                <a:hlinkClick r:id="rId2">
                  <a:extLst>
                    <a:ext uri="{A12FA001-AC4F-418D-AE19-62706E023703}">
                      <ahyp:hlinkClr xmlns:ahyp="http://schemas.microsoft.com/office/drawing/2018/hyperlinkcolor" val="tx"/>
                    </a:ext>
                  </a:extLst>
                </a:hlinkClick>
              </a:rPr>
              <a:t>Örgütler</a:t>
            </a:r>
            <a:r>
              <a:rPr lang="tr-TR" b="0" i="0" dirty="0">
                <a:effectLst/>
                <a:latin typeface="verdana" panose="020B0604030504040204" pitchFamily="34" charset="0"/>
              </a:rPr>
              <a:t> ekonomik ve sosyal anlamda yaşamımızın her alanında bulunmaktadır. </a:t>
            </a:r>
          </a:p>
          <a:p>
            <a:pPr algn="l" fontAlgn="base"/>
            <a:r>
              <a:rPr lang="tr-TR" b="0" i="0" dirty="0">
                <a:effectLst/>
                <a:latin typeface="verdana" panose="020B0604030504040204" pitchFamily="34" charset="0"/>
              </a:rPr>
              <a:t>İlk başlarda sadece kâr odaklı olmaları tek varlık sebebi olarak gözükürken, günümüzde ahlaki, etik ve </a:t>
            </a:r>
            <a:r>
              <a:rPr lang="tr-TR" b="1" i="0" u="none" strike="noStrike" dirty="0">
                <a:effectLst/>
                <a:latin typeface="inherit"/>
                <a:hlinkClick r:id="rId3">
                  <a:extLst>
                    <a:ext uri="{A12FA001-AC4F-418D-AE19-62706E023703}">
                      <ahyp:hlinkClr xmlns:ahyp="http://schemas.microsoft.com/office/drawing/2018/hyperlinkcolor" val="tx"/>
                    </a:ext>
                  </a:extLst>
                </a:hlinkClick>
              </a:rPr>
              <a:t>sosyal sorumluluklar</a:t>
            </a:r>
            <a:r>
              <a:rPr lang="tr-TR" b="0" i="0" dirty="0">
                <a:effectLst/>
                <a:latin typeface="verdana" panose="020B0604030504040204" pitchFamily="34" charset="0"/>
              </a:rPr>
              <a:t> da olmazsa olmaz konulardandır. </a:t>
            </a:r>
            <a:br>
              <a:rPr lang="tr-TR" dirty="0"/>
            </a:br>
            <a:endParaRPr lang="tr-TR" dirty="0"/>
          </a:p>
        </p:txBody>
      </p:sp>
    </p:spTree>
    <p:extLst>
      <p:ext uri="{BB962C8B-B14F-4D97-AF65-F5344CB8AC3E}">
        <p14:creationId xmlns:p14="http://schemas.microsoft.com/office/powerpoint/2010/main" val="10994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A8F4F2-E994-7B9E-1688-6A1D7674126E}"/>
              </a:ext>
            </a:extLst>
          </p:cNvPr>
          <p:cNvSpPr>
            <a:spLocks noGrp="1"/>
          </p:cNvSpPr>
          <p:nvPr>
            <p:ph type="title"/>
          </p:nvPr>
        </p:nvSpPr>
        <p:spPr/>
        <p:txBody>
          <a:bodyPr>
            <a:normAutofit/>
          </a:bodyPr>
          <a:lstStyle/>
          <a:p>
            <a:r>
              <a:rPr lang="tr-TR" b="1" dirty="0">
                <a:latin typeface="Open Sans" panose="020B0606030504020204" pitchFamily="34" charset="0"/>
              </a:rPr>
              <a:t>KÜRESEL ÖRGÜTLER</a:t>
            </a:r>
            <a:endParaRPr lang="tr-TR" dirty="0"/>
          </a:p>
        </p:txBody>
      </p:sp>
      <p:sp>
        <p:nvSpPr>
          <p:cNvPr id="3" name="İçerik Yer Tutucusu 2">
            <a:extLst>
              <a:ext uri="{FF2B5EF4-FFF2-40B4-BE49-F238E27FC236}">
                <a16:creationId xmlns:a16="http://schemas.microsoft.com/office/drawing/2014/main" id="{9C781BE6-CFAA-D157-2D45-72767D2F631A}"/>
              </a:ext>
            </a:extLst>
          </p:cNvPr>
          <p:cNvSpPr>
            <a:spLocks noGrp="1"/>
          </p:cNvSpPr>
          <p:nvPr>
            <p:ph idx="1"/>
          </p:nvPr>
        </p:nvSpPr>
        <p:spPr>
          <a:xfrm>
            <a:off x="1066800" y="2103120"/>
            <a:ext cx="7905750" cy="3931920"/>
          </a:xfrm>
        </p:spPr>
        <p:txBody>
          <a:bodyPr/>
          <a:lstStyle/>
          <a:p>
            <a:pPr algn="l"/>
            <a:r>
              <a:rPr lang="tr-TR" b="1" i="0" dirty="0">
                <a:effectLst/>
                <a:latin typeface="Open Sans" panose="020B0606030504020204" pitchFamily="34" charset="0"/>
              </a:rPr>
              <a:t>1. SİYASİ ÖRGÜTLER</a:t>
            </a:r>
          </a:p>
          <a:p>
            <a:pPr algn="l"/>
            <a:r>
              <a:rPr lang="tr-TR" b="1" i="0" dirty="0">
                <a:effectLst/>
                <a:latin typeface="Open Sans" panose="020B0606030504020204" pitchFamily="34" charset="0"/>
              </a:rPr>
              <a:t>BİRLEŞMİŞ MİLLETLER</a:t>
            </a:r>
          </a:p>
          <a:p>
            <a:r>
              <a:rPr lang="tr-TR" b="0" i="0" dirty="0">
                <a:effectLst/>
                <a:latin typeface="Open Sans" panose="020B0606030504020204" pitchFamily="34" charset="0"/>
              </a:rPr>
              <a:t>24 Ekim 1945’te dünya barışını, güvenliğini korumak ve uluslar arasında ekonomik, toplumsal ve kültürel bir iş birliği oluşturmak için kurulan uluslararası bir örgüttür. Birleşmiş Milletler adalet ve güvenliği, ekonomik kalkınma ve sosyal eşitliği uluslararasında tüm ülkelere sağlamayı amaç edinmiş global bir kuruluştur.</a:t>
            </a:r>
          </a:p>
          <a:p>
            <a:pPr algn="l"/>
            <a:r>
              <a:rPr lang="tr-TR" b="1" i="0" dirty="0">
                <a:effectLst/>
                <a:latin typeface="Open Sans" panose="020B0606030504020204" pitchFamily="34" charset="0"/>
              </a:rPr>
              <a:t>İSLAM İŞBİRLİĞİ TEŞKİLATI (İİT)</a:t>
            </a:r>
          </a:p>
          <a:p>
            <a:pPr algn="l"/>
            <a:r>
              <a:rPr lang="tr-TR" b="0" i="0" dirty="0">
                <a:effectLst/>
                <a:latin typeface="Open Sans" panose="020B0606030504020204" pitchFamily="34" charset="0"/>
              </a:rPr>
              <a:t>Eylül 1969 tarihinde Fas’ın başkenti Rabat’ta toplanıp, İslam ülkelerini çatısı altında toplamak üzere kurulan 57 üyeye sahip örgüttür. Bugün İslam aleminin tek çatı altında toplandığı tek kuruluştur.</a:t>
            </a:r>
          </a:p>
          <a:p>
            <a:endParaRPr lang="tr-TR" dirty="0"/>
          </a:p>
        </p:txBody>
      </p:sp>
      <p:pic>
        <p:nvPicPr>
          <p:cNvPr id="2050" name="Picture 2" descr="Birleşmiş Milletler">
            <a:extLst>
              <a:ext uri="{FF2B5EF4-FFF2-40B4-BE49-F238E27FC236}">
                <a16:creationId xmlns:a16="http://schemas.microsoft.com/office/drawing/2014/main" id="{80CC112E-6AF3-8FDB-7A5B-5A8716614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6781" y="2788920"/>
            <a:ext cx="146841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lam İşbirliği Teşkilatı">
            <a:extLst>
              <a:ext uri="{FF2B5EF4-FFF2-40B4-BE49-F238E27FC236}">
                <a16:creationId xmlns:a16="http://schemas.microsoft.com/office/drawing/2014/main" id="{2EA255EA-DF69-15B8-97AF-E3B383E64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692" y="4481510"/>
            <a:ext cx="1206596"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08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D880E-0CC6-20D3-9A52-00DC5283473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B7338E2-65D6-2B72-BD27-AB9AD81B7E34}"/>
              </a:ext>
            </a:extLst>
          </p:cNvPr>
          <p:cNvSpPr>
            <a:spLocks noGrp="1"/>
          </p:cNvSpPr>
          <p:nvPr>
            <p:ph idx="1"/>
          </p:nvPr>
        </p:nvSpPr>
        <p:spPr>
          <a:xfrm>
            <a:off x="1066799" y="2103120"/>
            <a:ext cx="8105775" cy="3931920"/>
          </a:xfrm>
        </p:spPr>
        <p:txBody>
          <a:bodyPr/>
          <a:lstStyle/>
          <a:p>
            <a:pPr algn="l"/>
            <a:r>
              <a:rPr lang="tr-TR" b="1" i="0" dirty="0">
                <a:effectLst/>
                <a:latin typeface="Open Sans" panose="020B0606030504020204" pitchFamily="34" charset="0"/>
              </a:rPr>
              <a:t>2. ASKERİ ÖRGÜTLER</a:t>
            </a:r>
          </a:p>
          <a:p>
            <a:pPr algn="l"/>
            <a:r>
              <a:rPr lang="tr-TR" b="1" i="0" dirty="0">
                <a:effectLst/>
                <a:latin typeface="Open Sans" panose="020B0606030504020204" pitchFamily="34" charset="0"/>
              </a:rPr>
              <a:t>NATO</a:t>
            </a:r>
          </a:p>
          <a:p>
            <a:pPr algn="l"/>
            <a:r>
              <a:rPr lang="tr-TR" b="0" i="0" dirty="0">
                <a:effectLst/>
                <a:latin typeface="Open Sans" panose="020B0606030504020204" pitchFamily="34" charset="0"/>
              </a:rPr>
              <a:t>Açılımı North </a:t>
            </a:r>
            <a:r>
              <a:rPr lang="tr-TR" b="0" i="0" dirty="0" err="1">
                <a:effectLst/>
                <a:latin typeface="Open Sans" panose="020B0606030504020204" pitchFamily="34" charset="0"/>
              </a:rPr>
              <a:t>Atlantic</a:t>
            </a:r>
            <a:r>
              <a:rPr lang="tr-TR" b="0" i="0" dirty="0">
                <a:effectLst/>
                <a:latin typeface="Open Sans" panose="020B0606030504020204" pitchFamily="34" charset="0"/>
              </a:rPr>
              <a:t> </a:t>
            </a:r>
            <a:r>
              <a:rPr lang="tr-TR" b="0" i="0" dirty="0" err="1">
                <a:effectLst/>
                <a:latin typeface="Open Sans" panose="020B0606030504020204" pitchFamily="34" charset="0"/>
              </a:rPr>
              <a:t>Treaty</a:t>
            </a:r>
            <a:r>
              <a:rPr lang="tr-TR" b="0" i="0" dirty="0">
                <a:effectLst/>
                <a:latin typeface="Open Sans" panose="020B0606030504020204" pitchFamily="34" charset="0"/>
              </a:rPr>
              <a:t> </a:t>
            </a:r>
            <a:r>
              <a:rPr lang="tr-TR" b="0" i="0" dirty="0" err="1">
                <a:effectLst/>
                <a:latin typeface="Open Sans" panose="020B0606030504020204" pitchFamily="34" charset="0"/>
              </a:rPr>
              <a:t>Organization</a:t>
            </a:r>
            <a:r>
              <a:rPr lang="tr-TR" b="0" i="0" dirty="0">
                <a:effectLst/>
                <a:latin typeface="Open Sans" panose="020B0606030504020204" pitchFamily="34" charset="0"/>
              </a:rPr>
              <a:t> olan NATO, Türkçe; Kuzey Atlantik Antlaşması </a:t>
            </a:r>
            <a:r>
              <a:rPr lang="tr-TR" b="0" i="0" dirty="0" err="1">
                <a:effectLst/>
                <a:latin typeface="Open Sans" panose="020B0606030504020204" pitchFamily="34" charset="0"/>
              </a:rPr>
              <a:t>örgütü’nün</a:t>
            </a:r>
            <a:r>
              <a:rPr lang="tr-TR" b="0" i="0" dirty="0">
                <a:effectLst/>
                <a:latin typeface="Open Sans" panose="020B0606030504020204" pitchFamily="34" charset="0"/>
              </a:rPr>
              <a:t> kısa adıdır. Kuzey Atlantik </a:t>
            </a:r>
            <a:r>
              <a:rPr lang="tr-TR" b="0" i="0" dirty="0" err="1">
                <a:effectLst/>
                <a:latin typeface="Open Sans" panose="020B0606030504020204" pitchFamily="34" charset="0"/>
              </a:rPr>
              <a:t>ittifakı’nın</a:t>
            </a:r>
            <a:r>
              <a:rPr lang="tr-TR" b="0" i="0" dirty="0">
                <a:effectLst/>
                <a:latin typeface="Open Sans" panose="020B0606030504020204" pitchFamily="34" charset="0"/>
              </a:rPr>
              <a:t> (NATO) kuruluşuna ilişkin antlaşma, 12 ülkenin katılımıyla 4 Nisan 1949’da Washington’da imzalandı. Washington Antlaşması” olarak da anılan antlaşma, bütün imzacı devletlerin onaylan verildikten sonra 24 Ağustos 1949’da yürürlüğe girdi. 9 Nisan 1949da Washington Antlaşması ile kurulan NATO bir kolektif savunma örgütü olarak bilinmektedir.</a:t>
            </a:r>
          </a:p>
          <a:p>
            <a:pPr algn="l"/>
            <a:r>
              <a:rPr lang="tr-TR" b="0" i="0" dirty="0">
                <a:effectLst/>
                <a:latin typeface="Open Sans" panose="020B0606030504020204" pitchFamily="34" charset="0"/>
              </a:rPr>
              <a:t>uluslararası terörle mücadele</a:t>
            </a:r>
          </a:p>
          <a:p>
            <a:endParaRPr lang="tr-TR" dirty="0"/>
          </a:p>
        </p:txBody>
      </p:sp>
      <p:pic>
        <p:nvPicPr>
          <p:cNvPr id="3074" name="Picture 2" descr="Nato">
            <a:extLst>
              <a:ext uri="{FF2B5EF4-FFF2-40B4-BE49-F238E27FC236}">
                <a16:creationId xmlns:a16="http://schemas.microsoft.com/office/drawing/2014/main" id="{6DD566BC-803C-46B3-99C4-BAB612F94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650" y="2268538"/>
            <a:ext cx="222885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7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434E77-BE95-AF46-D458-D9E8A70344A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B1A09F-E8EA-F821-FC52-ABDB9D8AA82D}"/>
              </a:ext>
            </a:extLst>
          </p:cNvPr>
          <p:cNvSpPr>
            <a:spLocks noGrp="1"/>
          </p:cNvSpPr>
          <p:nvPr>
            <p:ph idx="1"/>
          </p:nvPr>
        </p:nvSpPr>
        <p:spPr/>
        <p:txBody>
          <a:bodyPr/>
          <a:lstStyle/>
          <a:p>
            <a:pPr algn="l"/>
            <a:r>
              <a:rPr lang="tr-TR" b="1" i="0" dirty="0">
                <a:effectLst/>
                <a:latin typeface="Open Sans" panose="020B0606030504020204" pitchFamily="34" charset="0"/>
              </a:rPr>
              <a:t>3. EKONOMİK ÖRGÜTLER</a:t>
            </a:r>
          </a:p>
          <a:p>
            <a:pPr algn="l"/>
            <a:r>
              <a:rPr lang="tr-TR" b="1" i="0" dirty="0">
                <a:effectLst/>
                <a:latin typeface="Open Sans" panose="020B0606030504020204" pitchFamily="34" charset="0"/>
              </a:rPr>
              <a:t>Petrol İhraç Eden Ülkeler (OPEC) </a:t>
            </a:r>
            <a:r>
              <a:rPr lang="tr-TR" b="1" i="0" dirty="0" err="1">
                <a:effectLst/>
                <a:latin typeface="Open Sans" panose="020B0606030504020204" pitchFamily="34" charset="0"/>
              </a:rPr>
              <a:t>Organization</a:t>
            </a:r>
            <a:r>
              <a:rPr lang="tr-TR" b="1" i="0" dirty="0">
                <a:effectLst/>
                <a:latin typeface="Open Sans" panose="020B0606030504020204" pitchFamily="34" charset="0"/>
              </a:rPr>
              <a:t> of </a:t>
            </a:r>
            <a:r>
              <a:rPr lang="tr-TR" b="1" i="0" dirty="0" err="1">
                <a:effectLst/>
                <a:latin typeface="Open Sans" panose="020B0606030504020204" pitchFamily="34" charset="0"/>
              </a:rPr>
              <a:t>Petroleum</a:t>
            </a:r>
            <a:r>
              <a:rPr lang="tr-TR" b="1" i="0" dirty="0">
                <a:effectLst/>
                <a:latin typeface="Open Sans" panose="020B0606030504020204" pitchFamily="34" charset="0"/>
              </a:rPr>
              <a:t> </a:t>
            </a:r>
            <a:r>
              <a:rPr lang="tr-TR" b="1" i="0" dirty="0" err="1">
                <a:effectLst/>
                <a:latin typeface="Open Sans" panose="020B0606030504020204" pitchFamily="34" charset="0"/>
              </a:rPr>
              <a:t>Exporting</a:t>
            </a:r>
            <a:r>
              <a:rPr lang="tr-TR" b="1" i="0" dirty="0">
                <a:effectLst/>
                <a:latin typeface="Open Sans" panose="020B0606030504020204" pitchFamily="34" charset="0"/>
              </a:rPr>
              <a:t> </a:t>
            </a:r>
            <a:r>
              <a:rPr lang="tr-TR" b="1" i="0" dirty="0" err="1">
                <a:effectLst/>
                <a:latin typeface="Open Sans" panose="020B0606030504020204" pitchFamily="34" charset="0"/>
              </a:rPr>
              <a:t>Countries</a:t>
            </a:r>
            <a:endParaRPr lang="tr-TR" b="1" i="0" dirty="0">
              <a:effectLst/>
              <a:latin typeface="Open Sans" panose="020B0606030504020204" pitchFamily="34" charset="0"/>
            </a:endParaRPr>
          </a:p>
          <a:p>
            <a:r>
              <a:rPr lang="tr-TR" b="0" i="0" dirty="0">
                <a:effectLst/>
                <a:latin typeface="Open Sans" panose="020B0606030504020204" pitchFamily="34" charset="0"/>
              </a:rPr>
              <a:t>Ortadoğu ülkeleri</a:t>
            </a:r>
          </a:p>
          <a:p>
            <a:r>
              <a:rPr lang="tr-TR" b="0" i="0" dirty="0">
                <a:effectLst/>
                <a:latin typeface="Open Sans" panose="020B0606030504020204" pitchFamily="34" charset="0"/>
              </a:rPr>
              <a:t>İlk olarak ham petrol fiyatlarındaki düşüşü durdurmak</a:t>
            </a:r>
            <a:endParaRPr lang="tr-TR" dirty="0"/>
          </a:p>
        </p:txBody>
      </p:sp>
      <p:pic>
        <p:nvPicPr>
          <p:cNvPr id="4098" name="Picture 2" descr="OPEC">
            <a:extLst>
              <a:ext uri="{FF2B5EF4-FFF2-40B4-BE49-F238E27FC236}">
                <a16:creationId xmlns:a16="http://schemas.microsoft.com/office/drawing/2014/main" id="{56445F12-7B05-291B-7631-074D70FB8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4376738"/>
            <a:ext cx="44577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5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BF230A-A770-230E-5031-0C644B4995A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8E3B2D06-63A0-330C-52E3-693E9DE72C8F}"/>
              </a:ext>
            </a:extLst>
          </p:cNvPr>
          <p:cNvSpPr>
            <a:spLocks noGrp="1"/>
          </p:cNvSpPr>
          <p:nvPr>
            <p:ph idx="1"/>
          </p:nvPr>
        </p:nvSpPr>
        <p:spPr/>
        <p:txBody>
          <a:bodyPr/>
          <a:lstStyle/>
          <a:p>
            <a:pPr algn="l"/>
            <a:r>
              <a:rPr lang="tr-TR" b="1" i="0" dirty="0">
                <a:effectLst/>
                <a:latin typeface="Open Sans" panose="020B0606030504020204" pitchFamily="34" charset="0"/>
              </a:rPr>
              <a:t>Ekonomik Kalkınma ve İşbirliği Örgütü (OECD)</a:t>
            </a:r>
          </a:p>
          <a:p>
            <a:pPr algn="l"/>
            <a:r>
              <a:rPr lang="tr-TR" b="0" i="0" dirty="0">
                <a:effectLst/>
                <a:latin typeface="Open Sans" panose="020B0606030504020204" pitchFamily="34" charset="0"/>
              </a:rPr>
              <a:t>Uluslararası bir ekonomi örgütüdür. </a:t>
            </a:r>
          </a:p>
          <a:p>
            <a:r>
              <a:rPr lang="tr-TR" b="1" i="0" dirty="0">
                <a:effectLst/>
                <a:latin typeface="Open Sans" panose="020B0606030504020204" pitchFamily="34" charset="0"/>
              </a:rPr>
              <a:t>Örgütün amacı</a:t>
            </a:r>
            <a:r>
              <a:rPr lang="tr-TR" b="0" i="0" dirty="0">
                <a:effectLst/>
                <a:latin typeface="Open Sans" panose="020B0606030504020204" pitchFamily="34" charset="0"/>
              </a:rPr>
              <a:t>, başta gelişmekte olan ülkeler olmak üzere tüm üye ülkelerde gelişmeyi sağlayacak ekonomi politikalarına destek vermek, üye ülkelerde işsizlik sorununu ortadan kaldırmak ve ülkeler arasında ayrım gözetmeden dünya ticaretinin geliştirilmesine destek sağlamaktır. </a:t>
            </a:r>
            <a:endParaRPr lang="tr-TR" dirty="0"/>
          </a:p>
        </p:txBody>
      </p:sp>
      <p:pic>
        <p:nvPicPr>
          <p:cNvPr id="5122" name="Picture 2" descr="OECD">
            <a:extLst>
              <a:ext uri="{FF2B5EF4-FFF2-40B4-BE49-F238E27FC236}">
                <a16:creationId xmlns:a16="http://schemas.microsoft.com/office/drawing/2014/main" id="{15554586-7C50-351C-86F8-67EDA8721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2" y="3933826"/>
            <a:ext cx="2505159" cy="24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9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49E5EB-0F48-83FE-FFFF-01B9FD3AF8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FA6968F-FB78-BE70-3E7F-BAE36E6C97CC}"/>
              </a:ext>
            </a:extLst>
          </p:cNvPr>
          <p:cNvSpPr>
            <a:spLocks noGrp="1"/>
          </p:cNvSpPr>
          <p:nvPr>
            <p:ph idx="1"/>
          </p:nvPr>
        </p:nvSpPr>
        <p:spPr>
          <a:xfrm>
            <a:off x="1066800" y="2103120"/>
            <a:ext cx="8091488" cy="3931920"/>
          </a:xfrm>
        </p:spPr>
        <p:txBody>
          <a:bodyPr/>
          <a:lstStyle/>
          <a:p>
            <a:r>
              <a:rPr lang="tr-TR" b="1" i="0" dirty="0">
                <a:effectLst/>
                <a:latin typeface="Open Sans" panose="020B0606030504020204" pitchFamily="34" charset="0"/>
              </a:rPr>
              <a:t>Uluslararası Para Fonu (IMF)</a:t>
            </a:r>
          </a:p>
          <a:p>
            <a:r>
              <a:rPr lang="tr-TR" b="1" i="0" dirty="0">
                <a:effectLst/>
                <a:latin typeface="Open Sans" panose="020B0606030504020204" pitchFamily="34" charset="0"/>
              </a:rPr>
              <a:t>IMF’nin amaçları</a:t>
            </a:r>
            <a:br>
              <a:rPr lang="tr-TR" dirty="0"/>
            </a:br>
            <a:r>
              <a:rPr lang="tr-TR" b="0" i="0" dirty="0">
                <a:effectLst/>
                <a:latin typeface="Open Sans" panose="020B0606030504020204" pitchFamily="34" charset="0"/>
              </a:rPr>
              <a:t>• Dünya ülkeler arasındaki para meselelerinin çözülmesi için iş birliği sağlamak…</a:t>
            </a:r>
          </a:p>
          <a:p>
            <a:r>
              <a:rPr lang="tr-TR" b="0" i="0" dirty="0">
                <a:effectLst/>
                <a:latin typeface="Open Sans" panose="020B0606030504020204" pitchFamily="34" charset="0"/>
              </a:rPr>
              <a:t>IMF, bilançoları fazla veya açık veren ülkelere müdahale etme İmkânına sahiptir. Türkiye, IMF’ye 1947 yılında üye olmuştur. Belli dönemleri ekonomik sıkıntıları gidermek için IMF’den kredi kullanma yoluna gidilmiştir.</a:t>
            </a:r>
          </a:p>
          <a:p>
            <a:r>
              <a:rPr lang="tr-TR" b="1" i="0" dirty="0">
                <a:effectLst/>
                <a:latin typeface="Open Sans" panose="020B0606030504020204" pitchFamily="34" charset="0"/>
              </a:rPr>
              <a:t>Dünya Bankası</a:t>
            </a:r>
          </a:p>
          <a:p>
            <a:endParaRPr lang="tr-TR" dirty="0"/>
          </a:p>
        </p:txBody>
      </p:sp>
      <p:pic>
        <p:nvPicPr>
          <p:cNvPr id="6146" name="Picture 2" descr="IMF">
            <a:extLst>
              <a:ext uri="{FF2B5EF4-FFF2-40B4-BE49-F238E27FC236}">
                <a16:creationId xmlns:a16="http://schemas.microsoft.com/office/drawing/2014/main" id="{F4EB37B7-9071-D1DC-98FD-788201CCA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1784101"/>
            <a:ext cx="2362744" cy="27733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ünya Bankası">
            <a:extLst>
              <a:ext uri="{FF2B5EF4-FFF2-40B4-BE49-F238E27FC236}">
                <a16:creationId xmlns:a16="http://schemas.microsoft.com/office/drawing/2014/main" id="{1CEA7D7A-083B-E850-6E93-C229EE175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50" y="5073899"/>
            <a:ext cx="2238374" cy="114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37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58ABC0-A223-417C-6DEE-5D9083EC303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A967805-5E4C-10D4-147A-7F8325159E11}"/>
              </a:ext>
            </a:extLst>
          </p:cNvPr>
          <p:cNvSpPr>
            <a:spLocks noGrp="1"/>
          </p:cNvSpPr>
          <p:nvPr>
            <p:ph idx="1"/>
          </p:nvPr>
        </p:nvSpPr>
        <p:spPr/>
        <p:txBody>
          <a:bodyPr>
            <a:normAutofit fontScale="92500" lnSpcReduction="20000"/>
          </a:bodyPr>
          <a:lstStyle/>
          <a:p>
            <a:pPr algn="l"/>
            <a:r>
              <a:rPr lang="tr-TR" b="1" i="0" dirty="0">
                <a:effectLst/>
                <a:latin typeface="Open Sans" panose="020B0606030504020204" pitchFamily="34" charset="0"/>
              </a:rPr>
              <a:t>4. ÇEVRE ÖRGÜTLERİ</a:t>
            </a:r>
          </a:p>
          <a:p>
            <a:pPr algn="l"/>
            <a:r>
              <a:rPr lang="tr-TR" b="1" i="0" dirty="0">
                <a:effectLst/>
                <a:latin typeface="Open Sans" panose="020B0606030504020204" pitchFamily="34" charset="0"/>
              </a:rPr>
              <a:t>GREENPEACE</a:t>
            </a:r>
          </a:p>
          <a:p>
            <a:pPr algn="l"/>
            <a:r>
              <a:rPr lang="tr-TR" b="0" i="0" dirty="0">
                <a:effectLst/>
                <a:latin typeface="Open Sans" panose="020B0606030504020204" pitchFamily="34" charset="0"/>
              </a:rPr>
              <a:t>Greenpeace Türkiye ofisi 1992 yılında faaliyete geçmiştir.</a:t>
            </a:r>
          </a:p>
          <a:p>
            <a:pPr marL="0" indent="0" algn="l">
              <a:buNone/>
            </a:pPr>
            <a:br>
              <a:rPr lang="tr-TR" b="0" i="0" dirty="0">
                <a:effectLst/>
                <a:latin typeface="Open Sans" panose="020B0606030504020204" pitchFamily="34" charset="0"/>
              </a:rPr>
            </a:br>
            <a:r>
              <a:rPr lang="tr-TR" b="1" i="0" dirty="0" err="1">
                <a:effectLst/>
                <a:latin typeface="Open Sans" panose="020B0606030504020204" pitchFamily="34" charset="0"/>
              </a:rPr>
              <a:t>Greenpace’nin</a:t>
            </a:r>
            <a:r>
              <a:rPr lang="tr-TR" b="1" i="0" dirty="0">
                <a:effectLst/>
                <a:latin typeface="Open Sans" panose="020B0606030504020204" pitchFamily="34" charset="0"/>
              </a:rPr>
              <a:t> çalışma alanları</a:t>
            </a:r>
          </a:p>
          <a:p>
            <a:pPr marL="0" indent="0" algn="l">
              <a:buNone/>
            </a:pPr>
            <a:br>
              <a:rPr lang="tr-TR" b="0" i="0" dirty="0">
                <a:effectLst/>
                <a:latin typeface="Open Sans" panose="020B0606030504020204" pitchFamily="34" charset="0"/>
              </a:rPr>
            </a:br>
            <a:r>
              <a:rPr lang="tr-TR" b="0" i="0" dirty="0">
                <a:effectLst/>
                <a:latin typeface="Open Sans" panose="020B0606030504020204" pitchFamily="34" charset="0"/>
              </a:rPr>
              <a:t>• Okyanuslar ve yaşlı ormanların korunması,</a:t>
            </a:r>
            <a:br>
              <a:rPr lang="tr-TR" b="0" i="0" dirty="0">
                <a:effectLst/>
                <a:latin typeface="Open Sans" panose="020B0606030504020204" pitchFamily="34" charset="0"/>
              </a:rPr>
            </a:br>
            <a:r>
              <a:rPr lang="tr-TR" b="0" i="0" dirty="0">
                <a:effectLst/>
                <a:latin typeface="Open Sans" panose="020B0606030504020204" pitchFamily="34" charset="0"/>
              </a:rPr>
              <a:t>• İklim değişikliğini durdurabilmek için fosil yakıtların kademeli olarak sonlandırılması ve yenilenebilir enerjilerin teşvik edilmesi,</a:t>
            </a:r>
            <a:br>
              <a:rPr lang="tr-TR" b="0" i="0" dirty="0">
                <a:effectLst/>
                <a:latin typeface="Open Sans" panose="020B0606030504020204" pitchFamily="34" charset="0"/>
              </a:rPr>
            </a:br>
            <a:r>
              <a:rPr lang="tr-TR" b="0" i="0" dirty="0">
                <a:effectLst/>
                <a:latin typeface="Open Sans" panose="020B0606030504020204" pitchFamily="34" charset="0"/>
              </a:rPr>
              <a:t>• Nükleer silahlanma ve nükleer kirliliğe son verilmesi,</a:t>
            </a:r>
            <a:br>
              <a:rPr lang="tr-TR" b="0" i="0" dirty="0">
                <a:effectLst/>
                <a:latin typeface="Open Sans" panose="020B0606030504020204" pitchFamily="34" charset="0"/>
              </a:rPr>
            </a:br>
            <a:r>
              <a:rPr lang="tr-TR" b="0" i="0" dirty="0">
                <a:effectLst/>
                <a:latin typeface="Open Sans" panose="020B0606030504020204" pitchFamily="34" charset="0"/>
              </a:rPr>
              <a:t>• Zehirli kimyasalların ortadan kaldırılması,</a:t>
            </a:r>
            <a:br>
              <a:rPr lang="tr-TR" b="0" i="0" dirty="0">
                <a:effectLst/>
                <a:latin typeface="Open Sans" panose="020B0606030504020204" pitchFamily="34" charset="0"/>
              </a:rPr>
            </a:br>
            <a:r>
              <a:rPr lang="tr-TR" b="0" i="0" dirty="0">
                <a:effectLst/>
                <a:latin typeface="Open Sans" panose="020B0606030504020204" pitchFamily="34" charset="0"/>
              </a:rPr>
              <a:t>• Genleri ile oynanmış organizmaların doğaya bırakılmasının önlenmesi.</a:t>
            </a:r>
            <a:br>
              <a:rPr lang="tr-TR" b="0" i="0" dirty="0">
                <a:effectLst/>
                <a:latin typeface="Open Sans" panose="020B0606030504020204" pitchFamily="34" charset="0"/>
              </a:rPr>
            </a:br>
            <a:r>
              <a:rPr lang="tr-TR" b="0" i="0" dirty="0">
                <a:effectLst/>
                <a:latin typeface="Open Sans" panose="020B0606030504020204" pitchFamily="34" charset="0"/>
              </a:rPr>
              <a:t>• Savaşların önlenmesi,</a:t>
            </a:r>
            <a:br>
              <a:rPr lang="tr-TR" b="0" i="0" dirty="0">
                <a:effectLst/>
                <a:latin typeface="Open Sans" panose="020B0606030504020204" pitchFamily="34" charset="0"/>
              </a:rPr>
            </a:br>
            <a:r>
              <a:rPr lang="tr-TR" b="0" i="0" dirty="0">
                <a:effectLst/>
                <a:latin typeface="Open Sans" panose="020B0606030504020204" pitchFamily="34" charset="0"/>
              </a:rPr>
              <a:t>• Küresel ısınmanın durdurulması,</a:t>
            </a:r>
            <a:br>
              <a:rPr lang="tr-TR" b="0" i="0" dirty="0">
                <a:effectLst/>
                <a:latin typeface="Open Sans" panose="020B0606030504020204" pitchFamily="34" charset="0"/>
              </a:rPr>
            </a:br>
            <a:r>
              <a:rPr lang="tr-TR" b="0" i="0" dirty="0">
                <a:effectLst/>
                <a:latin typeface="Open Sans" panose="020B0606030504020204" pitchFamily="34" charset="0"/>
              </a:rPr>
              <a:t>• Ticari amaçlı balina avının kontrol altına alınmasıdır</a:t>
            </a:r>
            <a:r>
              <a:rPr lang="tr-TR" dirty="0">
                <a:latin typeface="Open Sans" panose="020B0606030504020204" pitchFamily="34" charset="0"/>
              </a:rPr>
              <a:t>.</a:t>
            </a:r>
            <a:br>
              <a:rPr lang="tr-TR" dirty="0"/>
            </a:br>
            <a:endParaRPr lang="tr-TR" dirty="0"/>
          </a:p>
        </p:txBody>
      </p:sp>
      <p:pic>
        <p:nvPicPr>
          <p:cNvPr id="7172" name="Picture 4" descr="GreenPeace">
            <a:extLst>
              <a:ext uri="{FF2B5EF4-FFF2-40B4-BE49-F238E27FC236}">
                <a16:creationId xmlns:a16="http://schemas.microsoft.com/office/drawing/2014/main" id="{AFAD3A85-7D5A-E05C-AB11-52EA59211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532424"/>
            <a:ext cx="2824162" cy="289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0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AF7C75A6-BD09-BCB8-C6E2-4D4F677CB232}"/>
              </a:ext>
            </a:extLst>
          </p:cNvPr>
          <p:cNvSpPr>
            <a:spLocks noGrp="1"/>
          </p:cNvSpPr>
          <p:nvPr>
            <p:ph type="title"/>
          </p:nvPr>
        </p:nvSpPr>
        <p:spPr/>
        <p:txBody>
          <a:bodyPr/>
          <a:lstStyle/>
          <a:p>
            <a:endParaRPr lang="tr-TR"/>
          </a:p>
        </p:txBody>
      </p:sp>
      <p:sp>
        <p:nvSpPr>
          <p:cNvPr id="7" name="İçerik Yer Tutucusu 6">
            <a:extLst>
              <a:ext uri="{FF2B5EF4-FFF2-40B4-BE49-F238E27FC236}">
                <a16:creationId xmlns:a16="http://schemas.microsoft.com/office/drawing/2014/main" id="{A4C9DCB2-7FDE-7A50-D40E-5FE124C0980E}"/>
              </a:ext>
            </a:extLst>
          </p:cNvPr>
          <p:cNvSpPr>
            <a:spLocks noGrp="1"/>
          </p:cNvSpPr>
          <p:nvPr>
            <p:ph idx="1"/>
          </p:nvPr>
        </p:nvSpPr>
        <p:spPr/>
        <p:txBody>
          <a:bodyPr/>
          <a:lstStyle/>
          <a:p>
            <a:pPr algn="l"/>
            <a:r>
              <a:rPr lang="tr-TR" b="1" i="0" dirty="0">
                <a:effectLst/>
                <a:latin typeface="Open Sans" panose="020B0606030504020204" pitchFamily="34" charset="0"/>
              </a:rPr>
              <a:t>BÖLGESEL ÖRGÜTLER</a:t>
            </a:r>
          </a:p>
          <a:p>
            <a:pPr algn="l"/>
            <a:r>
              <a:rPr lang="tr-TR" b="1" i="0" dirty="0">
                <a:effectLst/>
                <a:latin typeface="Open Sans" panose="020B0606030504020204" pitchFamily="34" charset="0"/>
              </a:rPr>
              <a:t>AVRUPA BİRLİĞİ (AB)</a:t>
            </a:r>
          </a:p>
          <a:p>
            <a:r>
              <a:rPr lang="tr-TR" b="1" i="0" dirty="0">
                <a:effectLst/>
                <a:latin typeface="Open Sans" panose="020B0606030504020204" pitchFamily="34" charset="0"/>
              </a:rPr>
              <a:t>Bu topluluğun amaçları,</a:t>
            </a:r>
            <a:br>
              <a:rPr lang="tr-TR" dirty="0"/>
            </a:br>
            <a:r>
              <a:rPr lang="tr-TR" b="0" i="0" dirty="0">
                <a:effectLst/>
                <a:latin typeface="Open Sans" panose="020B0606030504020204" pitchFamily="34" charset="0"/>
              </a:rPr>
              <a:t>• Bir kömür ve çelik ortak pazarı yaratmak,</a:t>
            </a:r>
            <a:br>
              <a:rPr lang="tr-TR" dirty="0"/>
            </a:br>
            <a:r>
              <a:rPr lang="tr-TR" b="0" i="0" dirty="0">
                <a:effectLst/>
                <a:latin typeface="Open Sans" panose="020B0606030504020204" pitchFamily="34" charset="0"/>
              </a:rPr>
              <a:t>• İşsizlik oranını düşürmek,</a:t>
            </a:r>
            <a:br>
              <a:rPr lang="tr-TR" dirty="0"/>
            </a:br>
            <a:r>
              <a:rPr lang="tr-TR" b="0" i="0" dirty="0">
                <a:effectLst/>
                <a:latin typeface="Open Sans" panose="020B0606030504020204" pitchFamily="34" charset="0"/>
              </a:rPr>
              <a:t>• Katılımcı ülkelerin ekonomilerini iyileştirmek ve pazarı geliştirmek,</a:t>
            </a:r>
            <a:br>
              <a:rPr lang="tr-TR" dirty="0"/>
            </a:br>
            <a:r>
              <a:rPr lang="tr-TR" b="0" i="0" dirty="0">
                <a:effectLst/>
                <a:latin typeface="Open Sans" panose="020B0606030504020204" pitchFamily="34" charset="0"/>
              </a:rPr>
              <a:t>• İstikrarı korumak,</a:t>
            </a:r>
            <a:br>
              <a:rPr lang="tr-TR" dirty="0"/>
            </a:br>
            <a:r>
              <a:rPr lang="tr-TR" b="0" i="0" dirty="0">
                <a:effectLst/>
                <a:latin typeface="Open Sans" panose="020B0606030504020204" pitchFamily="34" charset="0"/>
              </a:rPr>
              <a:t>• işsizliği düşürerek büyük miktarlarda üretim ve dağıtımın da aşamalı olarak örgütlenmesini sağlamaktır.</a:t>
            </a:r>
            <a:endParaRPr lang="tr-TR" dirty="0"/>
          </a:p>
        </p:txBody>
      </p:sp>
      <p:pic>
        <p:nvPicPr>
          <p:cNvPr id="1030" name="Picture 6" descr="Avrupa Birliği">
            <a:extLst>
              <a:ext uri="{FF2B5EF4-FFF2-40B4-BE49-F238E27FC236}">
                <a16:creationId xmlns:a16="http://schemas.microsoft.com/office/drawing/2014/main" id="{DC932561-EFE3-8468-2B43-7F03865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1023010"/>
            <a:ext cx="3038475" cy="198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0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688879-039B-44B6-A875-8CCCF235A79C}"/>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AD79EC93-BD35-4436-B8F0-FB30AC87BC4E}"/>
              </a:ext>
            </a:extLst>
          </p:cNvPr>
          <p:cNvSpPr>
            <a:spLocks noGrp="1"/>
          </p:cNvSpPr>
          <p:nvPr>
            <p:ph idx="1"/>
          </p:nvPr>
        </p:nvSpPr>
        <p:spPr/>
        <p:txBody>
          <a:bodyPr/>
          <a:lstStyle/>
          <a:p>
            <a:r>
              <a:rPr lang="tr-TR" dirty="0"/>
              <a:t>Bir kurumda etik davranışların benimsenmesi üst yönetimde başlanmalı, orta düzey yöneticilere aktarılmalı ve kurumun tüm çalışanlarına yayılmalıdır. </a:t>
            </a:r>
          </a:p>
          <a:p>
            <a:r>
              <a:rPr lang="tr-TR" dirty="0"/>
              <a:t>Kurumlarda etik ilkelerin korunmasının garantisi, kendine bağlı birçok astla çalışan yöneticilerin etik ilkelere ve davranış biçimine sahip olmasıdır. </a:t>
            </a:r>
          </a:p>
          <a:p>
            <a:r>
              <a:rPr lang="tr-TR" dirty="0"/>
              <a:t>Yöneticilerin etik anlayışı, kurumsal karar ve eylemlerini büyük ölçüde etkilemektedir. </a:t>
            </a:r>
          </a:p>
        </p:txBody>
      </p:sp>
    </p:spTree>
    <p:extLst>
      <p:ext uri="{BB962C8B-B14F-4D97-AF65-F5344CB8AC3E}">
        <p14:creationId xmlns:p14="http://schemas.microsoft.com/office/powerpoint/2010/main" val="4117525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095D0D-31DF-4562-5AC0-95ADF2942E4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12EED5E-0A5F-E06B-79B6-38A5B80E9D9C}"/>
              </a:ext>
            </a:extLst>
          </p:cNvPr>
          <p:cNvSpPr>
            <a:spLocks noGrp="1"/>
          </p:cNvSpPr>
          <p:nvPr>
            <p:ph idx="1"/>
          </p:nvPr>
        </p:nvSpPr>
        <p:spPr/>
        <p:txBody>
          <a:bodyPr/>
          <a:lstStyle/>
          <a:p>
            <a:r>
              <a:rPr lang="tr-TR" b="1" i="0" dirty="0">
                <a:effectLst/>
                <a:latin typeface="Open Sans" panose="020B0606030504020204" pitchFamily="34" charset="0"/>
              </a:rPr>
              <a:t>Karadeniz Ekonomik İşbirliği Teşkilatı (KEİ ya da BSEC)</a:t>
            </a:r>
          </a:p>
          <a:p>
            <a:r>
              <a:rPr lang="tr-TR" b="0" i="0" dirty="0">
                <a:effectLst/>
                <a:latin typeface="Open Sans" panose="020B0606030504020204" pitchFamily="34" charset="0"/>
              </a:rPr>
              <a:t>ekonomik ve bölgesel bir örgüttür. </a:t>
            </a:r>
          </a:p>
          <a:p>
            <a:r>
              <a:rPr lang="tr-TR" b="0" i="0" dirty="0">
                <a:effectLst/>
                <a:latin typeface="Open Sans" panose="020B0606030504020204" pitchFamily="34" charset="0"/>
              </a:rPr>
              <a:t>Merkezi İstanbul’da yer alan örgütün temel amacı, Karadeniz’e kıyısı olan ya da transit yollarla Karadeniz’den yararlanan ülkeler arasında ticareti güçlendirmek, üye ülkelerin potansiyellerinden, coğrafi yakınlıklarından, ekonomilerinin birbirlerini tamamlayıcı özelliklerinden yararlanarak aralarındaki ekonomik ve sosyal ilişkileri geliştirmek ve Karadeniz Havzası’nın bir barış, istikrar ve refah bölgesi olmasını sağlamaktır.</a:t>
            </a:r>
            <a:endParaRPr lang="tr-TR" dirty="0"/>
          </a:p>
        </p:txBody>
      </p:sp>
      <p:pic>
        <p:nvPicPr>
          <p:cNvPr id="8194" name="Picture 2" descr="BSEC">
            <a:extLst>
              <a:ext uri="{FF2B5EF4-FFF2-40B4-BE49-F238E27FC236}">
                <a16:creationId xmlns:a16="http://schemas.microsoft.com/office/drawing/2014/main" id="{F13B83CA-9482-D6C2-6A90-59BA302D4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4399306"/>
            <a:ext cx="4457700"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49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BE9AE-505B-2A9E-A5A2-8A92B4F5F064}"/>
              </a:ext>
            </a:extLst>
          </p:cNvPr>
          <p:cNvSpPr>
            <a:spLocks noGrp="1"/>
          </p:cNvSpPr>
          <p:nvPr>
            <p:ph type="title"/>
          </p:nvPr>
        </p:nvSpPr>
        <p:spPr>
          <a:xfrm>
            <a:off x="1066800" y="1056932"/>
            <a:ext cx="10058400" cy="1371600"/>
          </a:xfrm>
        </p:spPr>
        <p:txBody>
          <a:bodyPr>
            <a:normAutofit/>
          </a:bodyPr>
          <a:lstStyle/>
          <a:p>
            <a:r>
              <a:rPr lang="tr-TR" dirty="0">
                <a:latin typeface="Linux Libertine"/>
              </a:rPr>
              <a:t>Dünya Sağlık Örgütü</a:t>
            </a:r>
            <a:endParaRPr lang="tr-TR" dirty="0"/>
          </a:p>
        </p:txBody>
      </p:sp>
      <p:sp>
        <p:nvSpPr>
          <p:cNvPr id="3" name="İçerik Yer Tutucusu 2">
            <a:extLst>
              <a:ext uri="{FF2B5EF4-FFF2-40B4-BE49-F238E27FC236}">
                <a16:creationId xmlns:a16="http://schemas.microsoft.com/office/drawing/2014/main" id="{3B1C6B2D-BF9E-1B5A-D80C-F17AC7F1BAEB}"/>
              </a:ext>
            </a:extLst>
          </p:cNvPr>
          <p:cNvSpPr>
            <a:spLocks noGrp="1"/>
          </p:cNvSpPr>
          <p:nvPr>
            <p:ph idx="1"/>
          </p:nvPr>
        </p:nvSpPr>
        <p:spPr>
          <a:xfrm>
            <a:off x="1066800" y="3343274"/>
            <a:ext cx="5248275" cy="2691765"/>
          </a:xfrm>
        </p:spPr>
        <p:txBody>
          <a:bodyPr/>
          <a:lstStyle/>
          <a:p>
            <a:r>
              <a:rPr lang="tr-TR" b="1" i="0" dirty="0">
                <a:effectLst/>
                <a:latin typeface="Arial" panose="020B0604020202020204" pitchFamily="34" charset="0"/>
              </a:rPr>
              <a:t>Dünya Sağlık Örgütü</a:t>
            </a:r>
            <a:r>
              <a:rPr lang="tr-TR" b="0" i="0" dirty="0">
                <a:effectLst/>
                <a:latin typeface="Arial" panose="020B0604020202020204" pitchFamily="34" charset="0"/>
              </a:rPr>
              <a:t> (</a:t>
            </a:r>
            <a:r>
              <a:rPr lang="tr-TR" b="1" i="0" dirty="0">
                <a:effectLst/>
                <a:latin typeface="Arial" panose="020B0604020202020204" pitchFamily="34" charset="0"/>
              </a:rPr>
              <a:t>DSÖ</a:t>
            </a:r>
            <a:r>
              <a:rPr lang="tr-TR" b="0" i="0" dirty="0">
                <a:effectLst/>
                <a:latin typeface="Arial" panose="020B0604020202020204" pitchFamily="34" charset="0"/>
              </a:rPr>
              <a:t>), </a:t>
            </a:r>
            <a:r>
              <a:rPr lang="tr-TR" b="0" i="1" dirty="0">
                <a:effectLst/>
                <a:latin typeface="Arial" panose="020B0604020202020204" pitchFamily="34" charset="0"/>
              </a:rPr>
              <a:t>World </a:t>
            </a:r>
            <a:r>
              <a:rPr lang="tr-TR" b="0" i="1" dirty="0" err="1">
                <a:effectLst/>
                <a:latin typeface="Arial" panose="020B0604020202020204" pitchFamily="34" charset="0"/>
              </a:rPr>
              <a:t>Health</a:t>
            </a:r>
            <a:r>
              <a:rPr lang="tr-TR" b="0" i="1" dirty="0">
                <a:effectLst/>
                <a:latin typeface="Arial" panose="020B0604020202020204" pitchFamily="34" charset="0"/>
              </a:rPr>
              <a:t> </a:t>
            </a:r>
            <a:r>
              <a:rPr lang="tr-TR" b="0" i="1" dirty="0" err="1">
                <a:effectLst/>
                <a:latin typeface="Arial" panose="020B0604020202020204" pitchFamily="34" charset="0"/>
              </a:rPr>
              <a:t>Organization</a:t>
            </a:r>
            <a:r>
              <a:rPr lang="tr-TR" b="0" i="0" dirty="0">
                <a:effectLst/>
                <a:latin typeface="Arial" panose="020B0604020202020204" pitchFamily="34" charset="0"/>
              </a:rPr>
              <a:t>, </a:t>
            </a:r>
            <a:r>
              <a:rPr lang="tr-TR" b="1" i="0" dirty="0">
                <a:effectLst/>
                <a:latin typeface="Arial" panose="020B0604020202020204" pitchFamily="34" charset="0"/>
              </a:rPr>
              <a:t>WHO</a:t>
            </a:r>
            <a:r>
              <a:rPr lang="tr-TR" b="0" i="0" dirty="0">
                <a:effectLst/>
                <a:latin typeface="Arial" panose="020B0604020202020204" pitchFamily="34" charset="0"/>
              </a:rPr>
              <a:t>) </a:t>
            </a:r>
            <a:r>
              <a:rPr lang="tr-TR" b="0" i="0" u="none" strike="noStrike" dirty="0">
                <a:effectLst/>
                <a:latin typeface="Arial" panose="020B0604020202020204" pitchFamily="34" charset="0"/>
                <a:hlinkClick r:id="rId2" tooltip="Birleşmiş Milletler">
                  <a:extLst>
                    <a:ext uri="{A12FA001-AC4F-418D-AE19-62706E023703}">
                      <ahyp:hlinkClr xmlns:ahyp="http://schemas.microsoft.com/office/drawing/2018/hyperlinkcolor" val="tx"/>
                    </a:ext>
                  </a:extLst>
                </a:hlinkClick>
              </a:rPr>
              <a:t>Birleşmiş </a:t>
            </a:r>
            <a:r>
              <a:rPr lang="tr-TR" b="0" i="0" u="none" strike="noStrike" dirty="0" err="1">
                <a:effectLst/>
                <a:latin typeface="Arial" panose="020B0604020202020204" pitchFamily="34" charset="0"/>
                <a:hlinkClick r:id="rId2" tooltip="Birleşmiş Milletler">
                  <a:extLst>
                    <a:ext uri="{A12FA001-AC4F-418D-AE19-62706E023703}">
                      <ahyp:hlinkClr xmlns:ahyp="http://schemas.microsoft.com/office/drawing/2018/hyperlinkcolor" val="tx"/>
                    </a:ext>
                  </a:extLst>
                </a:hlinkClick>
              </a:rPr>
              <a:t>Milletler</a:t>
            </a:r>
            <a:r>
              <a:rPr lang="tr-TR" b="0" i="0" dirty="0" err="1">
                <a:effectLst/>
                <a:latin typeface="Arial" panose="020B0604020202020204" pitchFamily="34" charset="0"/>
              </a:rPr>
              <a:t>'e</a:t>
            </a:r>
            <a:r>
              <a:rPr lang="tr-TR" b="0" i="0" dirty="0">
                <a:effectLst/>
                <a:latin typeface="Arial" panose="020B0604020202020204" pitchFamily="34" charset="0"/>
              </a:rPr>
              <a:t> bağlı olan ve toplum sağlığıyla ilgili uluslararası çalışmalar yapan örgüttür.</a:t>
            </a:r>
            <a:endParaRPr lang="tr-TR" dirty="0"/>
          </a:p>
        </p:txBody>
      </p:sp>
      <p:pic>
        <p:nvPicPr>
          <p:cNvPr id="9218" name="Picture 2">
            <a:extLst>
              <a:ext uri="{FF2B5EF4-FFF2-40B4-BE49-F238E27FC236}">
                <a16:creationId xmlns:a16="http://schemas.microsoft.com/office/drawing/2014/main" id="{E903E662-DDE9-B9E1-228C-0E4CC2923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963" y="3343275"/>
            <a:ext cx="31750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3622DE5-DAE7-F79A-A367-917D63677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6" y="2240584"/>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3BDC28-D2EB-AF38-FA9D-F72B6D8C7CE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558F2DE-8D9B-DDBE-86A9-CB0ADF1A21CC}"/>
              </a:ext>
            </a:extLst>
          </p:cNvPr>
          <p:cNvSpPr>
            <a:spLocks noGrp="1"/>
          </p:cNvSpPr>
          <p:nvPr>
            <p:ph idx="1"/>
          </p:nvPr>
        </p:nvSpPr>
        <p:spPr/>
        <p:txBody>
          <a:bodyPr>
            <a:normAutofit fontScale="92500" lnSpcReduction="10000"/>
          </a:bodyPr>
          <a:lstStyle/>
          <a:p>
            <a:r>
              <a:rPr lang="tr-TR" sz="2200" b="0" i="0" dirty="0">
                <a:effectLst/>
                <a:latin typeface="Arial" panose="020B0604020202020204" pitchFamily="34" charset="0"/>
              </a:rPr>
              <a:t>Örgütün amaçlarını yerine getirmek için uygulanan görevler şunlardır:</a:t>
            </a:r>
            <a:endParaRPr lang="tr-TR" sz="2200" baseline="30000" dirty="0">
              <a:latin typeface="Arial" panose="020B0604020202020204" pitchFamily="34" charset="0"/>
            </a:endParaRPr>
          </a:p>
          <a:p>
            <a:r>
              <a:rPr lang="tr-TR" b="0" i="0" dirty="0">
                <a:effectLst/>
                <a:latin typeface="Arial" panose="020B0604020202020204" pitchFamily="34" charset="0"/>
              </a:rPr>
              <a:t>Sağlık alanında uluslararası nitelik taşıyan çalışmalarda yönetici ve koordinatör makam sıfatıyla hareket etmek.</a:t>
            </a:r>
          </a:p>
          <a:p>
            <a:r>
              <a:rPr lang="tr-TR" b="0" i="0" dirty="0">
                <a:effectLst/>
                <a:latin typeface="Arial" panose="020B0604020202020204" pitchFamily="34" charset="0"/>
              </a:rPr>
              <a:t>Hükümetlere, istek üzerine, sağlık hizmetlerinin güçlendirilmesi için yardım yapmak.</a:t>
            </a:r>
          </a:p>
          <a:p>
            <a:r>
              <a:rPr lang="tr-TR" b="0" i="0" dirty="0" err="1">
                <a:effectLst/>
                <a:latin typeface="Arial" panose="020B0604020202020204" pitchFamily="34" charset="0"/>
              </a:rPr>
              <a:t>Epidemik</a:t>
            </a:r>
            <a:r>
              <a:rPr lang="tr-TR" b="0" i="0" dirty="0">
                <a:effectLst/>
                <a:latin typeface="Arial" panose="020B0604020202020204" pitchFamily="34" charset="0"/>
              </a:rPr>
              <a:t>, </a:t>
            </a:r>
            <a:r>
              <a:rPr lang="tr-TR" b="0" i="0" dirty="0" err="1">
                <a:effectLst/>
                <a:latin typeface="Arial" panose="020B0604020202020204" pitchFamily="34" charset="0"/>
              </a:rPr>
              <a:t>pandemik</a:t>
            </a:r>
            <a:r>
              <a:rPr lang="tr-TR" b="0" i="0" dirty="0">
                <a:effectLst/>
                <a:latin typeface="Arial" panose="020B0604020202020204" pitchFamily="34" charset="0"/>
              </a:rPr>
              <a:t> vb. hastalıkların ortadan kaldırılması yolundaki çalışmaları teşvik etmek ve geliştirmek.</a:t>
            </a:r>
          </a:p>
          <a:p>
            <a:r>
              <a:rPr lang="tr-TR" b="0" i="0" dirty="0">
                <a:effectLst/>
                <a:latin typeface="Arial" panose="020B0604020202020204" pitchFamily="34" charset="0"/>
              </a:rPr>
              <a:t>Sağlık, tıp ve yardımcı personelin öğretim ve yetiştirilme normlarının iyileştirilmesini kolaylaştırmak.</a:t>
            </a:r>
          </a:p>
          <a:p>
            <a:r>
              <a:rPr lang="tr-TR" b="0" i="0" dirty="0">
                <a:effectLst/>
                <a:latin typeface="Arial" panose="020B0604020202020204" pitchFamily="34" charset="0"/>
              </a:rPr>
              <a:t>Sağlık bakımından aydınlatılmış bir kamuoyu oluşumuna yardım etmek.</a:t>
            </a:r>
          </a:p>
          <a:p>
            <a:pPr algn="l">
              <a:buFont typeface="Arial" panose="020B0604020202020204" pitchFamily="34" charset="0"/>
              <a:buChar char="•"/>
            </a:pPr>
            <a:r>
              <a:rPr lang="tr-TR" b="0" i="0" dirty="0">
                <a:effectLst/>
                <a:latin typeface="Arial" panose="020B0604020202020204" pitchFamily="34" charset="0"/>
              </a:rPr>
              <a:t>Yiyeceklere, biyolojik, </a:t>
            </a:r>
            <a:r>
              <a:rPr lang="tr-TR" b="0" i="0" dirty="0" err="1">
                <a:effectLst/>
                <a:latin typeface="Arial" panose="020B0604020202020204" pitchFamily="34" charset="0"/>
              </a:rPr>
              <a:t>farmasötik</a:t>
            </a:r>
            <a:r>
              <a:rPr lang="tr-TR" b="0" i="0" dirty="0">
                <a:effectLst/>
                <a:latin typeface="Arial" panose="020B0604020202020204" pitchFamily="34" charset="0"/>
              </a:rPr>
              <a:t> ve benzeri ürünlere ilişkin uluslararası normlar geliştirmek, kurmak ve bunların kabulünü teşvik etmek.</a:t>
            </a:r>
          </a:p>
          <a:p>
            <a:pPr algn="l">
              <a:buFont typeface="Arial" panose="020B0604020202020204" pitchFamily="34" charset="0"/>
              <a:buChar char="•"/>
            </a:pPr>
            <a:r>
              <a:rPr lang="tr-TR" dirty="0"/>
              <a:t>VS.</a:t>
            </a:r>
            <a:br>
              <a:rPr lang="tr-TR" dirty="0"/>
            </a:br>
            <a:endParaRPr lang="tr-TR" dirty="0"/>
          </a:p>
        </p:txBody>
      </p:sp>
    </p:spTree>
    <p:extLst>
      <p:ext uri="{BB962C8B-B14F-4D97-AF65-F5344CB8AC3E}">
        <p14:creationId xmlns:p14="http://schemas.microsoft.com/office/powerpoint/2010/main" val="3467365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0F5A29-0CA6-189F-3A7B-4720F021942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11B614-E0B2-6BB6-6FEF-27229A7A57D3}"/>
              </a:ext>
            </a:extLst>
          </p:cNvPr>
          <p:cNvSpPr>
            <a:spLocks noGrp="1"/>
          </p:cNvSpPr>
          <p:nvPr>
            <p:ph idx="1"/>
          </p:nvPr>
        </p:nvSpPr>
        <p:spPr/>
        <p:txBody>
          <a:bodyPr/>
          <a:lstStyle/>
          <a:p>
            <a:r>
              <a:rPr lang="tr-TR" b="0" i="0" u="none" strike="noStrike" dirty="0">
                <a:effectLst/>
                <a:latin typeface="Arial" panose="020B0604020202020204" pitchFamily="34" charset="0"/>
                <a:hlinkClick r:id="rId2" tooltip="Gıda ve Tarım Örgütü">
                  <a:extLst>
                    <a:ext uri="{A12FA001-AC4F-418D-AE19-62706E023703}">
                      <ahyp:hlinkClr xmlns:ahyp="http://schemas.microsoft.com/office/drawing/2018/hyperlinkcolor" val="tx"/>
                    </a:ext>
                  </a:extLst>
                </a:hlinkClick>
              </a:rPr>
              <a:t>Gıda ve Tarım Örgütü</a:t>
            </a:r>
            <a:r>
              <a:rPr lang="tr-TR" b="0" i="0" dirty="0">
                <a:effectLst/>
                <a:latin typeface="Arial" panose="020B0604020202020204" pitchFamily="34" charset="0"/>
              </a:rPr>
              <a:t> (FAO), </a:t>
            </a:r>
          </a:p>
          <a:p>
            <a:r>
              <a:rPr lang="tr-TR" b="0" i="0" u="none" strike="noStrike" dirty="0">
                <a:effectLst/>
                <a:latin typeface="Arial" panose="020B0604020202020204" pitchFamily="34" charset="0"/>
                <a:hlinkClick r:id="rId3" tooltip="Uluslararası Çalışma Örgütü">
                  <a:extLst>
                    <a:ext uri="{A12FA001-AC4F-418D-AE19-62706E023703}">
                      <ahyp:hlinkClr xmlns:ahyp="http://schemas.microsoft.com/office/drawing/2018/hyperlinkcolor" val="tx"/>
                    </a:ext>
                  </a:extLst>
                </a:hlinkClick>
              </a:rPr>
              <a:t>Uluslararası Çalışma Örgütü</a:t>
            </a:r>
            <a:r>
              <a:rPr lang="tr-TR" b="0" i="0" dirty="0">
                <a:effectLst/>
                <a:latin typeface="Arial" panose="020B0604020202020204" pitchFamily="34" charset="0"/>
              </a:rPr>
              <a:t> (ILO), </a:t>
            </a:r>
          </a:p>
          <a:p>
            <a:r>
              <a:rPr lang="tr-TR" b="0" i="0" u="none" strike="noStrike" dirty="0">
                <a:effectLst/>
                <a:latin typeface="Arial" panose="020B0604020202020204" pitchFamily="34" charset="0"/>
                <a:hlinkClick r:id="rId4" tooltip="Birleşmiş Milletler Eğitim Bilim ve Kültür Örgütü">
                  <a:extLst>
                    <a:ext uri="{A12FA001-AC4F-418D-AE19-62706E023703}">
                      <ahyp:hlinkClr xmlns:ahyp="http://schemas.microsoft.com/office/drawing/2018/hyperlinkcolor" val="tx"/>
                    </a:ext>
                  </a:extLst>
                </a:hlinkClick>
              </a:rPr>
              <a:t>Birleşmiş Milletler Eğitim Bilim ve Kültür Örgütü</a:t>
            </a:r>
            <a:r>
              <a:rPr lang="tr-TR" b="0" i="0" dirty="0">
                <a:effectLst/>
                <a:latin typeface="Arial" panose="020B0604020202020204" pitchFamily="34" charset="0"/>
              </a:rPr>
              <a:t> (</a:t>
            </a:r>
            <a:r>
              <a:rPr lang="tr-TR" b="0" i="0" u="none" strike="noStrike" dirty="0">
                <a:effectLst/>
                <a:latin typeface="Arial" panose="020B0604020202020204" pitchFamily="34" charset="0"/>
                <a:hlinkClick r:id="rId5" tooltip="UNESCO">
                  <a:extLst>
                    <a:ext uri="{A12FA001-AC4F-418D-AE19-62706E023703}">
                      <ahyp:hlinkClr xmlns:ahyp="http://schemas.microsoft.com/office/drawing/2018/hyperlinkcolor" val="tx"/>
                    </a:ext>
                  </a:extLst>
                </a:hlinkClick>
              </a:rPr>
              <a:t>UNESCO</a:t>
            </a:r>
            <a:r>
              <a:rPr lang="tr-TR" b="0" i="0" dirty="0">
                <a:effectLst/>
                <a:latin typeface="Arial" panose="020B0604020202020204" pitchFamily="34" charset="0"/>
              </a:rPr>
              <a:t>), </a:t>
            </a:r>
          </a:p>
          <a:p>
            <a:r>
              <a:rPr lang="tr-TR" b="0" i="0" dirty="0">
                <a:effectLst/>
                <a:latin typeface="Arial" panose="020B0604020202020204" pitchFamily="34" charset="0"/>
              </a:rPr>
              <a:t>OIHP (Merkezi Paris’te bulunan Uluslararası Halk Sağlığı Bürosu), </a:t>
            </a:r>
          </a:p>
          <a:p>
            <a:r>
              <a:rPr lang="tr-TR" b="0" i="0" dirty="0">
                <a:effectLst/>
                <a:latin typeface="Arial" panose="020B0604020202020204" pitchFamily="34" charset="0"/>
              </a:rPr>
              <a:t>PAHO, Kızılhaç, Dünya İşçi Sendikaları Federasyonu</a:t>
            </a:r>
          </a:p>
          <a:p>
            <a:r>
              <a:rPr lang="tr-TR" dirty="0">
                <a:latin typeface="Arial" panose="020B0604020202020204" pitchFamily="34" charset="0"/>
              </a:rPr>
              <a:t>…</a:t>
            </a:r>
            <a:endParaRPr lang="tr-TR" dirty="0"/>
          </a:p>
        </p:txBody>
      </p:sp>
    </p:spTree>
    <p:extLst>
      <p:ext uri="{BB962C8B-B14F-4D97-AF65-F5344CB8AC3E}">
        <p14:creationId xmlns:p14="http://schemas.microsoft.com/office/powerpoint/2010/main" val="112721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C1DF27-0023-A4CD-82AD-57F2A840BC1F}"/>
              </a:ext>
            </a:extLst>
          </p:cNvPr>
          <p:cNvSpPr>
            <a:spLocks noGrp="1"/>
          </p:cNvSpPr>
          <p:nvPr>
            <p:ph type="title"/>
          </p:nvPr>
        </p:nvSpPr>
        <p:spPr/>
        <p:txBody>
          <a:bodyPr/>
          <a:lstStyle/>
          <a:p>
            <a:r>
              <a:rPr lang="tr-TR" dirty="0"/>
              <a:t>Sivil toplum örgütleri</a:t>
            </a:r>
          </a:p>
        </p:txBody>
      </p:sp>
      <p:sp>
        <p:nvSpPr>
          <p:cNvPr id="3" name="İçerik Yer Tutucusu 2">
            <a:extLst>
              <a:ext uri="{FF2B5EF4-FFF2-40B4-BE49-F238E27FC236}">
                <a16:creationId xmlns:a16="http://schemas.microsoft.com/office/drawing/2014/main" id="{B9806335-1674-0759-5B89-3BAF2BD3964F}"/>
              </a:ext>
            </a:extLst>
          </p:cNvPr>
          <p:cNvSpPr>
            <a:spLocks noGrp="1"/>
          </p:cNvSpPr>
          <p:nvPr>
            <p:ph idx="1"/>
          </p:nvPr>
        </p:nvSpPr>
        <p:spPr/>
        <p:txBody>
          <a:bodyPr>
            <a:normAutofit/>
          </a:bodyPr>
          <a:lstStyle/>
          <a:p>
            <a:r>
              <a:rPr lang="tr-TR" b="0" i="0" dirty="0">
                <a:effectLst/>
                <a:latin typeface="arial" panose="020B0604020202020204" pitchFamily="34" charset="0"/>
              </a:rPr>
              <a:t>Sivil toplum örgütleri ya da sivil toplum kuruluşları </a:t>
            </a:r>
            <a:r>
              <a:rPr lang="tr-TR" b="1" i="0" dirty="0">
                <a:effectLst/>
                <a:latin typeface="arial" panose="020B0604020202020204" pitchFamily="34" charset="0"/>
              </a:rPr>
              <a:t>oda, sendika, vakıf ve dernek</a:t>
            </a:r>
            <a:r>
              <a:rPr lang="tr-TR" b="0" i="0" dirty="0">
                <a:effectLst/>
                <a:latin typeface="arial" panose="020B0604020202020204" pitchFamily="34" charset="0"/>
              </a:rPr>
              <a:t> adı altında faaliyet gösterir. Vakıf ve dernekler topluma yararlı bir hizmet geliştirmek için kurulmuş yasal topluluklardır ve herkese yardım etmek için kurulmuşlardır. </a:t>
            </a:r>
          </a:p>
          <a:p>
            <a:pPr lvl="1" fontAlgn="base"/>
            <a:r>
              <a:rPr lang="tr-TR" b="0" i="0" dirty="0">
                <a:effectLst/>
                <a:latin typeface="Cera Pro 400"/>
              </a:rPr>
              <a:t>Sendikalar ve işçi haklarını savunan örgütler</a:t>
            </a:r>
          </a:p>
          <a:p>
            <a:pPr lvl="1" fontAlgn="base"/>
            <a:r>
              <a:rPr lang="tr-TR" b="0" i="0" dirty="0">
                <a:effectLst/>
                <a:latin typeface="Cera Pro 400"/>
              </a:rPr>
              <a:t>Dini kuruluşlar ve dini eğitimi destekleyen topluluklar</a:t>
            </a:r>
          </a:p>
          <a:p>
            <a:pPr lvl="1" fontAlgn="base"/>
            <a:r>
              <a:rPr lang="tr-TR" b="0" i="0" dirty="0">
                <a:effectLst/>
                <a:latin typeface="Cera Pro 400"/>
              </a:rPr>
              <a:t>Belirli bir ideolojinin gelişimine ve sürekli olarak yayılmasına katkı sunmaya çalışan düşünce kuruluşları</a:t>
            </a:r>
          </a:p>
          <a:p>
            <a:pPr lvl="1" fontAlgn="base"/>
            <a:r>
              <a:rPr lang="tr-TR" b="0" i="0" dirty="0">
                <a:effectLst/>
                <a:latin typeface="Cera Pro 400"/>
              </a:rPr>
              <a:t>Kar amacı gütmeyen dernek, vakıf ve topluluklar</a:t>
            </a:r>
          </a:p>
          <a:p>
            <a:pPr lvl="1" fontAlgn="base"/>
            <a:r>
              <a:rPr lang="tr-TR" b="0" i="0" dirty="0">
                <a:effectLst/>
                <a:latin typeface="Cera Pro 400"/>
              </a:rPr>
              <a:t>Belirli bir meslek grubuna yönelik etkinlikler düzenleyen, onların maaş ve yan hakları konusunda minimum değerleri sunan, iş çevrelerini genişletmeye yarayan ve teknik eğitimlerle destek olan ticaret, sanayi, ve meslek odası kuruluşları</a:t>
            </a:r>
          </a:p>
          <a:p>
            <a:pPr lvl="1" fontAlgn="base"/>
            <a:r>
              <a:rPr lang="tr-TR" b="0" i="0" dirty="0">
                <a:effectLst/>
                <a:latin typeface="Cera Pro 400"/>
              </a:rPr>
              <a:t>Sosyal etki ve bağlılık oluşturmayı hedefleyen çeşitli siyasi partiler</a:t>
            </a:r>
          </a:p>
          <a:p>
            <a:pPr lvl="1" fontAlgn="base"/>
            <a:r>
              <a:rPr lang="tr-TR" b="0" i="0" dirty="0">
                <a:effectLst/>
                <a:latin typeface="Cera Pro 400"/>
              </a:rPr>
              <a:t>Gençleri sosyal yaşama kazandıran, hobi edinmelerini sağlayan ve arkadaş çevrelerinin genişlemesine yardımcı olan gençlik dernekleri</a:t>
            </a:r>
          </a:p>
          <a:p>
            <a:endParaRPr lang="tr-TR" dirty="0"/>
          </a:p>
        </p:txBody>
      </p:sp>
    </p:spTree>
    <p:extLst>
      <p:ext uri="{BB962C8B-B14F-4D97-AF65-F5344CB8AC3E}">
        <p14:creationId xmlns:p14="http://schemas.microsoft.com/office/powerpoint/2010/main" val="2411283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711AD2-D8EB-42C3-AFC9-F6509CB4F86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FFEB68C-5075-796A-B910-D29F49400C7D}"/>
              </a:ext>
            </a:extLst>
          </p:cNvPr>
          <p:cNvSpPr>
            <a:spLocks noGrp="1"/>
          </p:cNvSpPr>
          <p:nvPr>
            <p:ph idx="1"/>
          </p:nvPr>
        </p:nvSpPr>
        <p:spPr/>
        <p:txBody>
          <a:bodyPr/>
          <a:lstStyle/>
          <a:p>
            <a:r>
              <a:rPr lang="tr-TR" dirty="0">
                <a:hlinkClick r:id="rId2"/>
              </a:rPr>
              <a:t>https://www.sivilsayfalar.org/stk/page/0</a:t>
            </a:r>
            <a:endParaRPr lang="tr-TR" dirty="0"/>
          </a:p>
          <a:p>
            <a:endParaRPr lang="tr-TR" dirty="0"/>
          </a:p>
        </p:txBody>
      </p:sp>
    </p:spTree>
    <p:extLst>
      <p:ext uri="{BB962C8B-B14F-4D97-AF65-F5344CB8AC3E}">
        <p14:creationId xmlns:p14="http://schemas.microsoft.com/office/powerpoint/2010/main" val="418849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3FE77-9A0D-49E7-B5CA-E640E23C5071}"/>
              </a:ext>
            </a:extLst>
          </p:cNvPr>
          <p:cNvSpPr>
            <a:spLocks noGrp="1"/>
          </p:cNvSpPr>
          <p:nvPr>
            <p:ph type="title"/>
          </p:nvPr>
        </p:nvSpPr>
        <p:spPr/>
        <p:txBody>
          <a:bodyPr>
            <a:normAutofit/>
          </a:bodyPr>
          <a:lstStyle/>
          <a:p>
            <a:r>
              <a:rPr lang="tr-TR" sz="4400" dirty="0"/>
              <a:t>Örgütsel Etik </a:t>
            </a:r>
          </a:p>
        </p:txBody>
      </p:sp>
      <p:sp>
        <p:nvSpPr>
          <p:cNvPr id="3" name="İçerik Yer Tutucusu 2">
            <a:extLst>
              <a:ext uri="{FF2B5EF4-FFF2-40B4-BE49-F238E27FC236}">
                <a16:creationId xmlns:a16="http://schemas.microsoft.com/office/drawing/2014/main" id="{AEA635AF-30C9-4B92-B3D6-0A2F3C655A6F}"/>
              </a:ext>
            </a:extLst>
          </p:cNvPr>
          <p:cNvSpPr>
            <a:spLocks noGrp="1"/>
          </p:cNvSpPr>
          <p:nvPr>
            <p:ph idx="1"/>
          </p:nvPr>
        </p:nvSpPr>
        <p:spPr/>
        <p:txBody>
          <a:bodyPr/>
          <a:lstStyle/>
          <a:p>
            <a:r>
              <a:rPr lang="tr-TR" dirty="0"/>
              <a:t>Örgütsel etik; yasal bir çerçevede personelde aynı tür davranışların yerleştirilmesini sağlayan, kurumun topluma karşı yerine getirmeyi üstlendiği hizmetleri sağlarken bazı toplumsal sorumlulukların da üstlenildiğini gösteren ilkeler dizisidir. </a:t>
            </a:r>
          </a:p>
          <a:p>
            <a:r>
              <a:rPr lang="tr-TR" dirty="0"/>
              <a:t>Örgütlerde etik ilkeler farklı yollarla kurumsallaştırılabilir. Etik ilkeler geliştirmenin amacı yasal çerçevede aynı tür davranışları yerleştirmektir. </a:t>
            </a:r>
          </a:p>
          <a:p>
            <a:r>
              <a:rPr lang="tr-TR" dirty="0"/>
              <a:t>Bazı örgütlerde sürekli kurullar düzeyinde komisyonlar, örgütlerin etik davranış ilkelerini oluşturur ve standartları belirler. </a:t>
            </a:r>
          </a:p>
        </p:txBody>
      </p:sp>
    </p:spTree>
    <p:extLst>
      <p:ext uri="{BB962C8B-B14F-4D97-AF65-F5344CB8AC3E}">
        <p14:creationId xmlns:p14="http://schemas.microsoft.com/office/powerpoint/2010/main" val="3576973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E69616-501D-434F-AA0C-AE83D8D1D144}"/>
              </a:ext>
            </a:extLst>
          </p:cNvPr>
          <p:cNvSpPr>
            <a:spLocks noGrp="1"/>
          </p:cNvSpPr>
          <p:nvPr>
            <p:ph type="title"/>
          </p:nvPr>
        </p:nvSpPr>
        <p:spPr/>
        <p:txBody>
          <a:bodyPr>
            <a:normAutofit/>
          </a:bodyPr>
          <a:lstStyle/>
          <a:p>
            <a:r>
              <a:rPr lang="tr-TR" sz="4400" dirty="0"/>
              <a:t>Örgütsel Etik </a:t>
            </a:r>
          </a:p>
        </p:txBody>
      </p:sp>
      <p:sp>
        <p:nvSpPr>
          <p:cNvPr id="3" name="İçerik Yer Tutucusu 2">
            <a:extLst>
              <a:ext uri="{FF2B5EF4-FFF2-40B4-BE49-F238E27FC236}">
                <a16:creationId xmlns:a16="http://schemas.microsoft.com/office/drawing/2014/main" id="{771323A1-DEF9-44A0-B40D-32AABBE6AD88}"/>
              </a:ext>
            </a:extLst>
          </p:cNvPr>
          <p:cNvSpPr>
            <a:spLocks noGrp="1"/>
          </p:cNvSpPr>
          <p:nvPr>
            <p:ph idx="1"/>
          </p:nvPr>
        </p:nvSpPr>
        <p:spPr/>
        <p:txBody>
          <a:bodyPr/>
          <a:lstStyle/>
          <a:p>
            <a:r>
              <a:rPr lang="tr-TR" sz="2400" dirty="0"/>
              <a:t>Bu komisyonların örgüt içinde iki işlevi vardır: </a:t>
            </a:r>
          </a:p>
          <a:p>
            <a:r>
              <a:rPr lang="tr-TR" dirty="0"/>
              <a:t>(1) Bu komisyonlar etik konuların örgütün en üst düzeyindeki karar organlarının gündeminde yer almasına yardım ederler. </a:t>
            </a:r>
          </a:p>
          <a:p>
            <a:r>
              <a:rPr lang="tr-TR" dirty="0"/>
              <a:t>(2) Etik kurallara bağlılık iş sürecinde hizmet görenler ve hizmet alanlar arasında sembolik bir iletişim sağlar. </a:t>
            </a:r>
          </a:p>
        </p:txBody>
      </p:sp>
    </p:spTree>
    <p:extLst>
      <p:ext uri="{BB962C8B-B14F-4D97-AF65-F5344CB8AC3E}">
        <p14:creationId xmlns:p14="http://schemas.microsoft.com/office/powerpoint/2010/main" val="2024959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A2542-5FE4-419C-8E6C-B28FF49D1A5B}"/>
              </a:ext>
            </a:extLst>
          </p:cNvPr>
          <p:cNvSpPr>
            <a:spLocks noGrp="1"/>
          </p:cNvSpPr>
          <p:nvPr>
            <p:ph type="title"/>
          </p:nvPr>
        </p:nvSpPr>
        <p:spPr/>
        <p:txBody>
          <a:bodyPr>
            <a:normAutofit/>
          </a:bodyPr>
          <a:lstStyle/>
          <a:p>
            <a:r>
              <a:rPr lang="tr-TR" sz="4400" dirty="0"/>
              <a:t>Örgütsel Etik </a:t>
            </a:r>
          </a:p>
        </p:txBody>
      </p:sp>
      <p:sp>
        <p:nvSpPr>
          <p:cNvPr id="3" name="İçerik Yer Tutucusu 2">
            <a:extLst>
              <a:ext uri="{FF2B5EF4-FFF2-40B4-BE49-F238E27FC236}">
                <a16:creationId xmlns:a16="http://schemas.microsoft.com/office/drawing/2014/main" id="{761ACA5E-5FA7-42DF-9A7A-5355601E6E04}"/>
              </a:ext>
            </a:extLst>
          </p:cNvPr>
          <p:cNvSpPr>
            <a:spLocks noGrp="1"/>
          </p:cNvSpPr>
          <p:nvPr>
            <p:ph idx="1"/>
          </p:nvPr>
        </p:nvSpPr>
        <p:spPr/>
        <p:txBody>
          <a:bodyPr/>
          <a:lstStyle/>
          <a:p>
            <a:r>
              <a:rPr lang="tr-TR" dirty="0"/>
              <a:t>Örgütte etik davranışın kurumsallaşmasında ikinci bir mekanizma ise etik ilkelerinin geliştirilmesidir. </a:t>
            </a:r>
          </a:p>
          <a:p>
            <a:r>
              <a:rPr lang="tr-TR" dirty="0"/>
              <a:t>Örgüt içinde bu etik ilkeler, örgütün değer sistemini tanımlar, örgütsel amaçları ortaya koyar ve bu ilkelere uygun kararlar verilebilmesinin yollarını gösterir. </a:t>
            </a:r>
          </a:p>
          <a:p>
            <a:r>
              <a:rPr lang="tr-TR" dirty="0"/>
              <a:t>Örgütlerde etik davranışların kurumsallaştırılmasında üçüncü bir yöntem olarak etik eğitim programlarının uygulanmasıdır.</a:t>
            </a:r>
          </a:p>
          <a:p>
            <a:r>
              <a:rPr lang="tr-TR" dirty="0"/>
              <a:t> Örgütler etik eğitim programlarını halkla ilişkilerde iletişim sorunlarından kaçınmak, çalışanların motivasyonunu ve verimliliğini artırmak ve örgütü daha güvenilir kılabilmek için düzenlemektedirler. </a:t>
            </a:r>
          </a:p>
        </p:txBody>
      </p:sp>
    </p:spTree>
    <p:extLst>
      <p:ext uri="{BB962C8B-B14F-4D97-AF65-F5344CB8AC3E}">
        <p14:creationId xmlns:p14="http://schemas.microsoft.com/office/powerpoint/2010/main" val="1411800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475B75-3D44-6350-49AD-2E429A27D17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2DBA4D-DC20-6CD0-B47C-E357F4A35A3A}"/>
              </a:ext>
            </a:extLst>
          </p:cNvPr>
          <p:cNvSpPr>
            <a:spLocks noGrp="1"/>
          </p:cNvSpPr>
          <p:nvPr>
            <p:ph idx="1"/>
          </p:nvPr>
        </p:nvSpPr>
        <p:spPr/>
        <p:txBody>
          <a:bodyPr/>
          <a:lstStyle/>
          <a:p>
            <a:r>
              <a:rPr lang="tr-TR" b="1" dirty="0"/>
              <a:t>Tüm örgütler için aşağıdaki evrensel etik değer ilkeleri:</a:t>
            </a:r>
          </a:p>
          <a:p>
            <a:r>
              <a:rPr lang="tr-TR" dirty="0"/>
              <a:t>Dürüstlük: Söz tutmak, şeffaflık, güvenilirlik ve sadakatli olmak. </a:t>
            </a:r>
          </a:p>
          <a:p>
            <a:r>
              <a:rPr lang="tr-TR" dirty="0"/>
              <a:t>Saygı: İnsan haklarına saygılı olmak. </a:t>
            </a:r>
          </a:p>
          <a:p>
            <a:r>
              <a:rPr lang="tr-TR" dirty="0"/>
              <a:t>Sorumluluk: Hataları kabul etme ve başkalarını suçlamama gibi sorumluluklar </a:t>
            </a:r>
          </a:p>
          <a:p>
            <a:r>
              <a:rPr lang="tr-TR" dirty="0"/>
              <a:t>Süreç: Tarafsızlık ve eşitlik kavramlarını içeren adalet; </a:t>
            </a:r>
          </a:p>
          <a:p>
            <a:r>
              <a:rPr lang="tr-TR" dirty="0"/>
              <a:t>İlgi: Başkalarına karşı hassasiyet ve gereksiz zararlardan kaçınmak </a:t>
            </a:r>
          </a:p>
          <a:p>
            <a:r>
              <a:rPr lang="tr-TR" dirty="0"/>
              <a:t>Vatandaşlık: Yasalara uymak, topluma yardım etmek ve çevreyi korumak.</a:t>
            </a:r>
          </a:p>
        </p:txBody>
      </p:sp>
    </p:spTree>
    <p:extLst>
      <p:ext uri="{BB962C8B-B14F-4D97-AF65-F5344CB8AC3E}">
        <p14:creationId xmlns:p14="http://schemas.microsoft.com/office/powerpoint/2010/main" val="237640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B891F-39F1-4F9E-B1AF-B2AC6948879A}"/>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CDBB8D4C-32FC-4862-897C-8B6420739D72}"/>
              </a:ext>
            </a:extLst>
          </p:cNvPr>
          <p:cNvSpPr>
            <a:spLocks noGrp="1"/>
          </p:cNvSpPr>
          <p:nvPr>
            <p:ph idx="1"/>
          </p:nvPr>
        </p:nvSpPr>
        <p:spPr/>
        <p:txBody>
          <a:bodyPr/>
          <a:lstStyle/>
          <a:p>
            <a:r>
              <a:rPr lang="tr-TR" sz="2800" dirty="0"/>
              <a:t>Yönetsel etik üç bölümde ele alınabilir: </a:t>
            </a:r>
          </a:p>
          <a:p>
            <a:r>
              <a:rPr lang="tr-TR" sz="2400" dirty="0"/>
              <a:t>(1) Kişisel uygulamalar ve ahlaki sorunlar: </a:t>
            </a:r>
          </a:p>
          <a:p>
            <a:r>
              <a:rPr lang="tr-TR" dirty="0"/>
              <a:t>Bu kategorideki etik sorunlar, yöneticilerin yasadışı olan ancak kişisel doyum veya kazançla sonuçlanan etik seçimlerini içerir. </a:t>
            </a:r>
          </a:p>
          <a:p>
            <a:r>
              <a:rPr lang="tr-TR" dirty="0"/>
              <a:t>Kurumun kaynaklarının yanlış kullanımı, çıkar çatışmaları veya taciz bu kategoriye girmektedir. </a:t>
            </a:r>
          </a:p>
        </p:txBody>
      </p:sp>
    </p:spTree>
    <p:extLst>
      <p:ext uri="{BB962C8B-B14F-4D97-AF65-F5344CB8AC3E}">
        <p14:creationId xmlns:p14="http://schemas.microsoft.com/office/powerpoint/2010/main" val="1654592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23170-FEF0-058D-9A39-65072EA3EB8C}"/>
              </a:ext>
            </a:extLst>
          </p:cNvPr>
          <p:cNvSpPr>
            <a:spLocks noGrp="1"/>
          </p:cNvSpPr>
          <p:nvPr>
            <p:ph type="title"/>
          </p:nvPr>
        </p:nvSpPr>
        <p:spPr/>
        <p:txBody>
          <a:bodyPr/>
          <a:lstStyle/>
          <a:p>
            <a:r>
              <a:rPr lang="tr-TR" dirty="0"/>
              <a:t>SON</a:t>
            </a:r>
          </a:p>
        </p:txBody>
      </p:sp>
      <p:sp>
        <p:nvSpPr>
          <p:cNvPr id="3" name="İçerik Yer Tutucusu 2">
            <a:extLst>
              <a:ext uri="{FF2B5EF4-FFF2-40B4-BE49-F238E27FC236}">
                <a16:creationId xmlns:a16="http://schemas.microsoft.com/office/drawing/2014/main" id="{629D6353-3CA6-79FA-327B-D7F47D6730D0}"/>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921700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TIP ETİĞİ VE İLKELERİ</a:t>
            </a:r>
          </a:p>
        </p:txBody>
      </p:sp>
      <p:sp>
        <p:nvSpPr>
          <p:cNvPr id="4" name="Alt Başlık 3">
            <a:extLst>
              <a:ext uri="{FF2B5EF4-FFF2-40B4-BE49-F238E27FC236}">
                <a16:creationId xmlns:a16="http://schemas.microsoft.com/office/drawing/2014/main" id="{7DD801A9-49A1-F557-4871-CE1E87059CAC}"/>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764934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3721B8-88B5-4D6C-B698-248375C26FA8}"/>
              </a:ext>
            </a:extLst>
          </p:cNvPr>
          <p:cNvSpPr>
            <a:spLocks noGrp="1"/>
          </p:cNvSpPr>
          <p:nvPr>
            <p:ph type="title"/>
          </p:nvPr>
        </p:nvSpPr>
        <p:spPr/>
        <p:txBody>
          <a:bodyPr/>
          <a:lstStyle/>
          <a:p>
            <a:pPr algn="ctr"/>
            <a:endParaRPr lang="tr-TR" dirty="0"/>
          </a:p>
        </p:txBody>
      </p:sp>
      <p:sp>
        <p:nvSpPr>
          <p:cNvPr id="3" name="İçerik Yer Tutucusu 2">
            <a:extLst>
              <a:ext uri="{FF2B5EF4-FFF2-40B4-BE49-F238E27FC236}">
                <a16:creationId xmlns:a16="http://schemas.microsoft.com/office/drawing/2014/main" id="{8520D384-0A09-4A29-ADC2-FC4B352357E0}"/>
              </a:ext>
            </a:extLst>
          </p:cNvPr>
          <p:cNvSpPr>
            <a:spLocks noGrp="1"/>
          </p:cNvSpPr>
          <p:nvPr>
            <p:ph idx="1"/>
          </p:nvPr>
        </p:nvSpPr>
        <p:spPr/>
        <p:txBody>
          <a:bodyPr/>
          <a:lstStyle/>
          <a:p>
            <a:r>
              <a:rPr lang="tr-TR" dirty="0"/>
              <a:t>Sağlık alanındaki tutum ve davranışların analizi, yorumu, tartışılması, iyi ya da kötü yönden değerlendirilmesi gibi etkinlikleri içerir. </a:t>
            </a:r>
          </a:p>
          <a:p>
            <a:r>
              <a:rPr lang="tr-TR" dirty="0"/>
              <a:t>Meslek etikleri grubundan olan tıp etiği, tıbbi ilişkiler çerçevesinde sağlık çalışanlarının neleri yapmaları ve nelerden kaçınmaları gerektiğini ifade eder. </a:t>
            </a:r>
          </a:p>
          <a:p>
            <a:r>
              <a:rPr lang="tr-TR" dirty="0"/>
              <a:t>Diğer bir söyleyişle, tıbbi eylemler çerçevesinde iyiyi ve kötüyü belirlemek onun temel sorumluluğudur. </a:t>
            </a:r>
          </a:p>
        </p:txBody>
      </p:sp>
    </p:spTree>
    <p:extLst>
      <p:ext uri="{BB962C8B-B14F-4D97-AF65-F5344CB8AC3E}">
        <p14:creationId xmlns:p14="http://schemas.microsoft.com/office/powerpoint/2010/main" val="87535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9CE32-C957-411F-A765-B7692D0682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DB9C0C2-57A5-4518-A92A-4F5C321C0444}"/>
              </a:ext>
            </a:extLst>
          </p:cNvPr>
          <p:cNvSpPr>
            <a:spLocks noGrp="1"/>
          </p:cNvSpPr>
          <p:nvPr>
            <p:ph idx="1"/>
          </p:nvPr>
        </p:nvSpPr>
        <p:spPr/>
        <p:txBody>
          <a:bodyPr>
            <a:normAutofit lnSpcReduction="10000"/>
          </a:bodyPr>
          <a:lstStyle/>
          <a:p>
            <a:r>
              <a:rPr lang="tr-TR" dirty="0"/>
              <a:t>İnsan hakları kavramıyla, sağlık hizmeti etiğinin yerleşmiş ilkeleri arasında bağlantılar vardır. </a:t>
            </a:r>
          </a:p>
          <a:p>
            <a:r>
              <a:rPr lang="tr-TR" dirty="0"/>
              <a:t>Dünya Tabipler Birliği, Dünya Psikiyatri Birliği, Uluslararası Hemşireler Konseyi gibi sağlık çalışanlarını temsil eden uluslararası kuruluşların açıklamalarında da bu ilkelere yer verilir.</a:t>
            </a:r>
          </a:p>
          <a:p>
            <a:r>
              <a:rPr lang="tr-TR" dirty="0"/>
              <a:t>Ulusal Tabip Birlikleri ve hemşirelik kuruluşları da, üyelerinin uyması beklenen etik kuralları belirlerler. </a:t>
            </a:r>
          </a:p>
          <a:p>
            <a:r>
              <a:rPr lang="tr-TR" dirty="0"/>
              <a:t>Sağlık hizmeti etik kurallarının ana kuralı, sağlık hizmeti veren kişinin daima hastanın iyiliğini gözeterek ve yararını düşünerek davranmakla yükümlü olduğudur. </a:t>
            </a:r>
          </a:p>
          <a:p>
            <a:r>
              <a:rPr lang="tr-TR" dirty="0"/>
              <a:t>Bütün sağlık çalışanları ahlaki olarak profesyonel meslek kuruluşlarının koyduğu standart ilkelere uymakla yükümlüdür. </a:t>
            </a:r>
          </a:p>
          <a:p>
            <a:r>
              <a:rPr lang="tr-TR" dirty="0"/>
              <a:t>Geçerli bir mazeretleri olmadan, mesleki ilkelere uymaz, bu ilkelerden saparlarsa yetkililerini kötüye kullanmaktan suçlu bulunur. </a:t>
            </a:r>
          </a:p>
        </p:txBody>
      </p:sp>
    </p:spTree>
    <p:extLst>
      <p:ext uri="{BB962C8B-B14F-4D97-AF65-F5344CB8AC3E}">
        <p14:creationId xmlns:p14="http://schemas.microsoft.com/office/powerpoint/2010/main" val="484392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CF0AD4-BF40-4543-944F-717CACA6AA2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61074C-079C-4641-AB74-2C598ADEDA07}"/>
              </a:ext>
            </a:extLst>
          </p:cNvPr>
          <p:cNvSpPr>
            <a:spLocks noGrp="1"/>
          </p:cNvSpPr>
          <p:nvPr>
            <p:ph idx="1"/>
          </p:nvPr>
        </p:nvSpPr>
        <p:spPr/>
        <p:txBody>
          <a:bodyPr/>
          <a:lstStyle/>
          <a:p>
            <a:r>
              <a:rPr lang="tr-TR" dirty="0"/>
              <a:t>Sağlık çalışanları, görevlerini yaparken bu ilkelerin uygulanmasında güçlüklerle karşılaşabilir. </a:t>
            </a:r>
          </a:p>
          <a:p>
            <a:r>
              <a:rPr lang="tr-TR" dirty="0"/>
              <a:t>İlkelerden bazılarını yerine getirmekle başka bir ilkeye uyulmamış olabilir. </a:t>
            </a:r>
          </a:p>
          <a:p>
            <a:r>
              <a:rPr lang="tr-TR" dirty="0"/>
              <a:t>Bu nedenle sağlık çalışanları her olayı kendi koşulları içinde değerlendirip herkes için en uygun olan çözümü bulup uygulamak durumundadır. </a:t>
            </a:r>
          </a:p>
          <a:p>
            <a:r>
              <a:rPr lang="tr-TR" dirty="0"/>
              <a:t>Sağlık personelinin kendi etik kurallarına sahip çıkması gerekir. Bu kurallar, meslek grubu içinde belli bir disiplin ortamı sağlar. </a:t>
            </a:r>
          </a:p>
          <a:p>
            <a:r>
              <a:rPr lang="tr-TR" dirty="0"/>
              <a:t>Sağlık personeli, hastanın temel insani değerlerini bilerek insanlık onurunu, gizliliğini ve kendi kararlarını koruyacak biçimde hareket etmelidir.  </a:t>
            </a:r>
          </a:p>
        </p:txBody>
      </p:sp>
    </p:spTree>
    <p:extLst>
      <p:ext uri="{BB962C8B-B14F-4D97-AF65-F5344CB8AC3E}">
        <p14:creationId xmlns:p14="http://schemas.microsoft.com/office/powerpoint/2010/main" val="157858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B2E485-7921-4D94-91FB-003701509A9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5917188-CE97-4F72-ACAA-8C23D1250B9A}"/>
              </a:ext>
            </a:extLst>
          </p:cNvPr>
          <p:cNvSpPr>
            <a:spLocks noGrp="1"/>
          </p:cNvSpPr>
          <p:nvPr>
            <p:ph idx="1"/>
          </p:nvPr>
        </p:nvSpPr>
        <p:spPr/>
        <p:txBody>
          <a:bodyPr/>
          <a:lstStyle/>
          <a:p>
            <a:endParaRPr lang="tr-TR" dirty="0"/>
          </a:p>
          <a:p>
            <a:r>
              <a:rPr lang="tr-TR" dirty="0"/>
              <a:t>Tıp alanında bilinen en eski metin; “</a:t>
            </a:r>
            <a:r>
              <a:rPr lang="tr-TR" dirty="0" err="1"/>
              <a:t>Hammurabi</a:t>
            </a:r>
            <a:r>
              <a:rPr lang="tr-TR" dirty="0"/>
              <a:t> Yasaları” olarak bilinen metindir.</a:t>
            </a:r>
          </a:p>
          <a:p>
            <a:r>
              <a:rPr lang="tr-TR" dirty="0"/>
              <a:t>(MÖ 1800) Hekimlerin uymakla yükümlü olduğu etik ilke ve kurallar Hipokrat tarafından çeşitli yazıları aracılığı ile günümüze kadar ulaşmıştır. </a:t>
            </a:r>
          </a:p>
          <a:p>
            <a:r>
              <a:rPr lang="tr-TR" dirty="0"/>
              <a:t>Hipokrat andında ana ilke; kişisel özelliklerine bakmaksızın hekimin her koşulda hastasına yararlı olması ve onun iyiliği için çalışmasıdır. “yararlılık ilkesi” olarak adlandırdığımız bu ilke diğer sağlık çalışanları için de geçerlidir. </a:t>
            </a:r>
          </a:p>
        </p:txBody>
      </p:sp>
      <p:pic>
        <p:nvPicPr>
          <p:cNvPr id="4" name="Resim 3">
            <a:extLst>
              <a:ext uri="{FF2B5EF4-FFF2-40B4-BE49-F238E27FC236}">
                <a16:creationId xmlns:a16="http://schemas.microsoft.com/office/drawing/2014/main" id="{44DBEA76-30A2-4FEF-A7DF-375BB16FD51D}"/>
              </a:ext>
            </a:extLst>
          </p:cNvPr>
          <p:cNvPicPr>
            <a:picLocks noChangeAspect="1"/>
          </p:cNvPicPr>
          <p:nvPr/>
        </p:nvPicPr>
        <p:blipFill rotWithShape="1">
          <a:blip r:embed="rId2"/>
          <a:srcRect l="43898" t="25294" r="44301" b="52549"/>
          <a:stretch/>
        </p:blipFill>
        <p:spPr>
          <a:xfrm>
            <a:off x="5376582" y="642594"/>
            <a:ext cx="1438836" cy="1519518"/>
          </a:xfrm>
          <a:prstGeom prst="rect">
            <a:avLst/>
          </a:prstGeom>
        </p:spPr>
      </p:pic>
      <p:sp>
        <p:nvSpPr>
          <p:cNvPr id="5" name="Dikdörtgen 4">
            <a:extLst>
              <a:ext uri="{FF2B5EF4-FFF2-40B4-BE49-F238E27FC236}">
                <a16:creationId xmlns:a16="http://schemas.microsoft.com/office/drawing/2014/main" id="{E7778F09-52FD-48F4-9102-FE70759B2E57}"/>
              </a:ext>
            </a:extLst>
          </p:cNvPr>
          <p:cNvSpPr/>
          <p:nvPr/>
        </p:nvSpPr>
        <p:spPr>
          <a:xfrm>
            <a:off x="3195866" y="4861284"/>
            <a:ext cx="5800268" cy="769441"/>
          </a:xfrm>
          <a:prstGeom prst="rect">
            <a:avLst/>
          </a:prstGeom>
        </p:spPr>
        <p:txBody>
          <a:bodyPr wrap="square">
            <a:spAutoFit/>
          </a:bodyPr>
          <a:lstStyle/>
          <a:p>
            <a:r>
              <a:rPr lang="tr-TR" sz="4400" dirty="0" err="1">
                <a:solidFill>
                  <a:srgbClr val="FFCCFF"/>
                </a:solidFill>
              </a:rPr>
              <a:t>Primum</a:t>
            </a:r>
            <a:r>
              <a:rPr lang="tr-TR" sz="4400" dirty="0">
                <a:solidFill>
                  <a:srgbClr val="FFCCFF"/>
                </a:solidFill>
              </a:rPr>
              <a:t> </a:t>
            </a:r>
            <a:r>
              <a:rPr lang="tr-TR" sz="4400" dirty="0" err="1">
                <a:solidFill>
                  <a:srgbClr val="FFCCFF"/>
                </a:solidFill>
              </a:rPr>
              <a:t>non</a:t>
            </a:r>
            <a:r>
              <a:rPr lang="tr-TR" sz="4400" dirty="0">
                <a:solidFill>
                  <a:srgbClr val="FFCCFF"/>
                </a:solidFill>
              </a:rPr>
              <a:t> </a:t>
            </a:r>
            <a:r>
              <a:rPr lang="tr-TR" sz="4400" dirty="0" err="1">
                <a:solidFill>
                  <a:srgbClr val="FFCCFF"/>
                </a:solidFill>
              </a:rPr>
              <a:t>nocere</a:t>
            </a:r>
            <a:r>
              <a:rPr lang="tr-TR" sz="4400" dirty="0">
                <a:solidFill>
                  <a:srgbClr val="FFCCFF"/>
                </a:solidFill>
              </a:rPr>
              <a:t>!</a:t>
            </a:r>
          </a:p>
        </p:txBody>
      </p:sp>
    </p:spTree>
    <p:extLst>
      <p:ext uri="{BB962C8B-B14F-4D97-AF65-F5344CB8AC3E}">
        <p14:creationId xmlns:p14="http://schemas.microsoft.com/office/powerpoint/2010/main" val="3463253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3D42E5-831C-42DB-ADD9-13E98B31CD5F}"/>
              </a:ext>
            </a:extLst>
          </p:cNvPr>
          <p:cNvSpPr>
            <a:spLocks noGrp="1"/>
          </p:cNvSpPr>
          <p:nvPr>
            <p:ph idx="1"/>
          </p:nvPr>
        </p:nvSpPr>
        <p:spPr>
          <a:xfrm>
            <a:off x="1066800" y="1465729"/>
            <a:ext cx="10058400" cy="4569311"/>
          </a:xfrm>
        </p:spPr>
        <p:txBody>
          <a:bodyPr>
            <a:normAutofit/>
          </a:bodyPr>
          <a:lstStyle/>
          <a:p>
            <a:r>
              <a:rPr lang="tr-TR" dirty="0" err="1"/>
              <a:t>Türkiye‟de</a:t>
            </a:r>
            <a:r>
              <a:rPr lang="tr-TR" dirty="0"/>
              <a:t> mesleki etik ilkelerinin denetlenmesini sağlamak amacıyla yapılan ilk düzenlemeler 1928 yılında çıkarılan 1219 sayılı “Tababet ve </a:t>
            </a:r>
            <a:r>
              <a:rPr lang="tr-TR" dirty="0" err="1"/>
              <a:t>Şuabatı</a:t>
            </a:r>
            <a:r>
              <a:rPr lang="tr-TR" dirty="0"/>
              <a:t> Tarzı İcrasına Dair Yasa” ile olmuştur. Tıp etiği ilkeleri aşağıda açıklanmıştır; </a:t>
            </a:r>
          </a:p>
          <a:p>
            <a:r>
              <a:rPr lang="tr-TR" dirty="0"/>
              <a:t>Özerkliğe Saygı İlkesi (Otonomi) </a:t>
            </a:r>
          </a:p>
          <a:p>
            <a:r>
              <a:rPr lang="tr-TR" dirty="0"/>
              <a:t>Yararlılık İlkesi  </a:t>
            </a:r>
          </a:p>
          <a:p>
            <a:r>
              <a:rPr lang="tr-TR" dirty="0"/>
              <a:t> Aydınlatılmış Onam İlkesi </a:t>
            </a:r>
          </a:p>
          <a:p>
            <a:r>
              <a:rPr lang="tr-TR" dirty="0"/>
              <a:t>Adalet İlkesi </a:t>
            </a:r>
          </a:p>
          <a:p>
            <a:r>
              <a:rPr lang="tr-TR" dirty="0"/>
              <a:t>Dürüstlük ve Doğruluk İlkesi </a:t>
            </a:r>
          </a:p>
          <a:p>
            <a:r>
              <a:rPr lang="tr-TR" dirty="0"/>
              <a:t>Sadakat / Sözünde Durma İlkesi </a:t>
            </a:r>
          </a:p>
          <a:p>
            <a:r>
              <a:rPr lang="tr-TR" dirty="0"/>
              <a:t>Sır Saklama İlkesi </a:t>
            </a:r>
          </a:p>
          <a:p>
            <a:r>
              <a:rPr lang="tr-TR" dirty="0"/>
              <a:t>Gerçeğe Uyma İlkesi </a:t>
            </a:r>
          </a:p>
          <a:p>
            <a:r>
              <a:rPr lang="tr-TR" dirty="0"/>
              <a:t>Sözcülük</a:t>
            </a:r>
          </a:p>
        </p:txBody>
      </p:sp>
    </p:spTree>
    <p:extLst>
      <p:ext uri="{BB962C8B-B14F-4D97-AF65-F5344CB8AC3E}">
        <p14:creationId xmlns:p14="http://schemas.microsoft.com/office/powerpoint/2010/main" val="2440884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F564E-DE7E-42EA-B6D1-886C060364D0}"/>
              </a:ext>
            </a:extLst>
          </p:cNvPr>
          <p:cNvSpPr>
            <a:spLocks noGrp="1"/>
          </p:cNvSpPr>
          <p:nvPr>
            <p:ph type="title"/>
          </p:nvPr>
        </p:nvSpPr>
        <p:spPr/>
        <p:txBody>
          <a:bodyPr>
            <a:normAutofit/>
          </a:bodyPr>
          <a:lstStyle/>
          <a:p>
            <a:r>
              <a:rPr lang="tr-TR" sz="3600" dirty="0"/>
              <a:t>Özerkliğe Saygı İlkesi (Otonomi):</a:t>
            </a:r>
          </a:p>
        </p:txBody>
      </p:sp>
      <p:sp>
        <p:nvSpPr>
          <p:cNvPr id="3" name="İçerik Yer Tutucusu 2">
            <a:extLst>
              <a:ext uri="{FF2B5EF4-FFF2-40B4-BE49-F238E27FC236}">
                <a16:creationId xmlns:a16="http://schemas.microsoft.com/office/drawing/2014/main" id="{57E9FDDD-A33B-4D95-B989-BC202A4E5AFC}"/>
              </a:ext>
            </a:extLst>
          </p:cNvPr>
          <p:cNvSpPr>
            <a:spLocks noGrp="1"/>
          </p:cNvSpPr>
          <p:nvPr>
            <p:ph idx="1"/>
          </p:nvPr>
        </p:nvSpPr>
        <p:spPr/>
        <p:txBody>
          <a:bodyPr/>
          <a:lstStyle/>
          <a:p>
            <a:r>
              <a:rPr lang="tr-TR" dirty="0"/>
              <a:t>Özerkliğe saygı ilkesi, 18. yüzyıl felsefecisi </a:t>
            </a:r>
            <a:r>
              <a:rPr lang="tr-TR" dirty="0" err="1"/>
              <a:t>İmmanuel</a:t>
            </a:r>
            <a:r>
              <a:rPr lang="tr-TR" dirty="0"/>
              <a:t> Kant tarafından ortaya atılan bir ilkedir.  </a:t>
            </a:r>
          </a:p>
          <a:p>
            <a:r>
              <a:rPr lang="tr-TR" dirty="0"/>
              <a:t>Özerkliğe saygı ilkesi, hastaların haklarına saygı göstermek ve tıbbi bakım ile ilgili kararlara onların katılımını sağlamaktır. </a:t>
            </a:r>
          </a:p>
          <a:p>
            <a:r>
              <a:rPr lang="tr-TR" dirty="0"/>
              <a:t>Özerkliğe saygı ilkesiyle yakın ilişkili olan ilke, hastanın tıbbi karara katılabilmesini sağlamak amacıyla, tıbbi bilgilerin doğru ve yeterli biçimde ona açıklanmasını isteyen ilke, aydınlatılmış onam ilkesidir. </a:t>
            </a:r>
          </a:p>
        </p:txBody>
      </p:sp>
    </p:spTree>
    <p:extLst>
      <p:ext uri="{BB962C8B-B14F-4D97-AF65-F5344CB8AC3E}">
        <p14:creationId xmlns:p14="http://schemas.microsoft.com/office/powerpoint/2010/main" val="144700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06017-2586-44AE-947F-D5F57568479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AA4D191-E06E-4EEB-8D82-5FBE16D40A9C}"/>
              </a:ext>
            </a:extLst>
          </p:cNvPr>
          <p:cNvSpPr>
            <a:spLocks noGrp="1"/>
          </p:cNvSpPr>
          <p:nvPr>
            <p:ph idx="1"/>
          </p:nvPr>
        </p:nvSpPr>
        <p:spPr/>
        <p:txBody>
          <a:bodyPr/>
          <a:lstStyle/>
          <a:p>
            <a:r>
              <a:rPr lang="tr-TR" dirty="0"/>
              <a:t>Kanserli bir hastaya yararlılık ilkesi gözetilerek hastalığı söylenmediğinde, hastaya doğru söyleme ve aydınlatılmış muvafakat ilkelerine, dolayısıyla tüm bu ilkeleri içinde barındıran “özerkliğe saygı </a:t>
            </a:r>
            <a:r>
              <a:rPr lang="tr-TR" dirty="0" err="1"/>
              <a:t>ilkesi’ne</a:t>
            </a:r>
            <a:r>
              <a:rPr lang="tr-TR" dirty="0"/>
              <a:t> uyulmamış olacaktır. </a:t>
            </a:r>
          </a:p>
          <a:p>
            <a:pPr marL="0" indent="0">
              <a:buNone/>
            </a:pPr>
            <a:endParaRPr lang="tr-TR" dirty="0"/>
          </a:p>
          <a:p>
            <a:r>
              <a:rPr lang="tr-TR" dirty="0"/>
              <a:t>Özerkliğe saygı duymak, bireyin eylem planına saygı duymaktır. Sağlık çalışanının özerkliğe saygı duyması demek, özerklik ilkesini bir eylem rehberi olarak kabul etmesi demektir. </a:t>
            </a:r>
          </a:p>
          <a:p>
            <a:r>
              <a:rPr lang="tr-TR" dirty="0"/>
              <a:t>Bazen hastanın otonomisine saygılı davranmak, hastaya zarar verebilir. Bu nedenle sağlık çalışanı yararlılık ilkesini kullanarak otonomi ilkesini sınırlayabilir. </a:t>
            </a:r>
          </a:p>
          <a:p>
            <a:r>
              <a:rPr lang="tr-TR" dirty="0"/>
              <a:t>Bu ilke tüm sağlık çalışanlarını bağlayan geniş bir ilkedir. </a:t>
            </a:r>
          </a:p>
        </p:txBody>
      </p:sp>
    </p:spTree>
    <p:extLst>
      <p:ext uri="{BB962C8B-B14F-4D97-AF65-F5344CB8AC3E}">
        <p14:creationId xmlns:p14="http://schemas.microsoft.com/office/powerpoint/2010/main" val="2759144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9CAB46-FFEF-47B7-ACE8-B734E417B0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96410A1-C19C-44ED-AEC3-2EE30B07686B}"/>
              </a:ext>
            </a:extLst>
          </p:cNvPr>
          <p:cNvSpPr>
            <a:spLocks noGrp="1"/>
          </p:cNvSpPr>
          <p:nvPr>
            <p:ph idx="1"/>
          </p:nvPr>
        </p:nvSpPr>
        <p:spPr/>
        <p:txBody>
          <a:bodyPr/>
          <a:lstStyle/>
          <a:p>
            <a:r>
              <a:rPr lang="tr-TR" dirty="0"/>
              <a:t>Örneğin, işlem ya da tedaviye başlamadan önce hastaya bilgi verip onay alınmalıdır.</a:t>
            </a:r>
          </a:p>
          <a:p>
            <a:r>
              <a:rPr lang="tr-TR" dirty="0"/>
              <a:t>Hastanın ya da hizmeti alan bireyin özerk seçimlerine saygı duyulmalıdır. </a:t>
            </a:r>
          </a:p>
          <a:p>
            <a:r>
              <a:rPr lang="tr-TR" dirty="0"/>
              <a:t>Sunulan tedavi, hasta bireyin kendi seçebileceği bir tedavi olmalı ya da kendi adına yürütmesini istediği eylem biçimine uygun olmalıdır. </a:t>
            </a:r>
          </a:p>
          <a:p>
            <a:r>
              <a:rPr lang="tr-TR" dirty="0"/>
              <a:t>Özerkliğe saygı ilkesi, öncelikli ve belirgin bir ilkedir. Ağırlığı ya da önemi daha fazla olan bir başka etik ilkesi tarafından aşılmadıkça uyulması gereken bir ilke özelliğindedir. </a:t>
            </a:r>
          </a:p>
        </p:txBody>
      </p:sp>
    </p:spTree>
    <p:extLst>
      <p:ext uri="{BB962C8B-B14F-4D97-AF65-F5344CB8AC3E}">
        <p14:creationId xmlns:p14="http://schemas.microsoft.com/office/powerpoint/2010/main" val="278199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63D22C-E24B-46A1-853B-FC0894A223C2}"/>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6A0DB12D-6742-4CA6-A4DC-B31B470F8DFB}"/>
              </a:ext>
            </a:extLst>
          </p:cNvPr>
          <p:cNvSpPr>
            <a:spLocks noGrp="1"/>
          </p:cNvSpPr>
          <p:nvPr>
            <p:ph idx="1"/>
          </p:nvPr>
        </p:nvSpPr>
        <p:spPr/>
        <p:txBody>
          <a:bodyPr/>
          <a:lstStyle/>
          <a:p>
            <a:r>
              <a:rPr lang="tr-TR" sz="2400" dirty="0"/>
              <a:t>(2) Mesleki eylemler: </a:t>
            </a:r>
          </a:p>
          <a:p>
            <a:r>
              <a:rPr lang="tr-TR" dirty="0"/>
              <a:t>Bu kategori, yöneticilerin mesleki konularla ilgili olarak yaptıkları etik seçimleri içerir. Örneğin adam kayırma, çalışanların işine son verme, sorun çıkmasını önlemek için ilgili tarafların baskılarına boyun eğme bu kategoriye girmektedir. </a:t>
            </a:r>
          </a:p>
          <a:p>
            <a:pPr marL="0" indent="0">
              <a:buNone/>
            </a:pPr>
            <a:endParaRPr lang="tr-TR" dirty="0"/>
          </a:p>
          <a:p>
            <a:r>
              <a:rPr lang="tr-TR" sz="2400" dirty="0"/>
              <a:t>(3) Günlük yönetim işleri: </a:t>
            </a:r>
          </a:p>
          <a:p>
            <a:r>
              <a:rPr lang="tr-TR" dirty="0"/>
              <a:t>Bu kategori, güç ve otoritenin kullanımını, kurumların ve bireylerin şekillendirilmesini, doğru değerlerin kararlaştırılmasını, güç ve otoritenin adil bir şekilde kullanılıp kullanılmadığının ve uygulanan seçimlerin haklılığının yargılanmasını içerir. </a:t>
            </a:r>
          </a:p>
        </p:txBody>
      </p:sp>
    </p:spTree>
    <p:extLst>
      <p:ext uri="{BB962C8B-B14F-4D97-AF65-F5344CB8AC3E}">
        <p14:creationId xmlns:p14="http://schemas.microsoft.com/office/powerpoint/2010/main" val="3403763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A7B3AE-AF4E-4481-8A67-0216D2A85DB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DBA020E-C9D9-4838-9348-AD8262E5F577}"/>
              </a:ext>
            </a:extLst>
          </p:cNvPr>
          <p:cNvSpPr>
            <a:spLocks noGrp="1"/>
          </p:cNvSpPr>
          <p:nvPr>
            <p:ph idx="1"/>
          </p:nvPr>
        </p:nvSpPr>
        <p:spPr/>
        <p:txBody>
          <a:bodyPr/>
          <a:lstStyle/>
          <a:p>
            <a:r>
              <a:rPr lang="tr-TR" dirty="0"/>
              <a:t>Başka bir örnekte ise hasta ya da bireylerin kendilerine yapılacak müdahaleleri seçme veya kendi seçtikleri eylem planını yürütmelerine her zaman imkân olmayabilir. </a:t>
            </a:r>
          </a:p>
          <a:p>
            <a:r>
              <a:rPr lang="tr-TR" dirty="0"/>
              <a:t>Ya da bireyin özerk seçim yapabilme becerisinde bir sorun olabilir. Bu gibi durumlarda, hastanın yararını düşünerek özerkliğe saygı ilkesi ihlal edilebilir. </a:t>
            </a:r>
          </a:p>
          <a:p>
            <a:r>
              <a:rPr lang="tr-TR" dirty="0"/>
              <a:t>Yani hasta, küçük bir çocuksa, koma hâlindeyse, zekâ özürlüyse ya da psikolojik sorunları varsa özerklik ilkesini gözetme zorunluluğu olmayacaktır. </a:t>
            </a:r>
          </a:p>
          <a:p>
            <a:r>
              <a:rPr lang="tr-TR" dirty="0"/>
              <a:t>Bu nedenle özerklik ilkesi çok değer verilen bir etik ilke olmasına rağmen bu gibi durumlarda sık sık bozulabilmektedir. </a:t>
            </a:r>
          </a:p>
        </p:txBody>
      </p:sp>
    </p:spTree>
    <p:extLst>
      <p:ext uri="{BB962C8B-B14F-4D97-AF65-F5344CB8AC3E}">
        <p14:creationId xmlns:p14="http://schemas.microsoft.com/office/powerpoint/2010/main" val="2235535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763724-3890-4C32-97E9-7BF576ED4AA0}"/>
              </a:ext>
            </a:extLst>
          </p:cNvPr>
          <p:cNvSpPr>
            <a:spLocks noGrp="1"/>
          </p:cNvSpPr>
          <p:nvPr>
            <p:ph type="title"/>
          </p:nvPr>
        </p:nvSpPr>
        <p:spPr/>
        <p:txBody>
          <a:bodyPr>
            <a:normAutofit/>
          </a:bodyPr>
          <a:lstStyle/>
          <a:p>
            <a:r>
              <a:rPr lang="tr-TR" sz="3600" dirty="0"/>
              <a:t>Yararlılık İlkesi:</a:t>
            </a:r>
          </a:p>
        </p:txBody>
      </p:sp>
      <p:sp>
        <p:nvSpPr>
          <p:cNvPr id="3" name="İçerik Yer Tutucusu 2">
            <a:extLst>
              <a:ext uri="{FF2B5EF4-FFF2-40B4-BE49-F238E27FC236}">
                <a16:creationId xmlns:a16="http://schemas.microsoft.com/office/drawing/2014/main" id="{63130C37-7DBD-4A34-AD75-6608005A8A80}"/>
              </a:ext>
            </a:extLst>
          </p:cNvPr>
          <p:cNvSpPr>
            <a:spLocks noGrp="1"/>
          </p:cNvSpPr>
          <p:nvPr>
            <p:ph idx="1"/>
          </p:nvPr>
        </p:nvSpPr>
        <p:spPr/>
        <p:txBody>
          <a:bodyPr/>
          <a:lstStyle/>
          <a:p>
            <a:r>
              <a:rPr lang="tr-TR" dirty="0"/>
              <a:t>Sağlık çalışanının birinci görevi; bireyin sağlık, esenlik ve güvenliğini koruma ve geliştirmedir. Bu yüzden hastasına zarar vermekten kaçınma zorunluluğu ve bu zorunluluğa temel oluşturan ilke, yararlılık ilkesidir. </a:t>
            </a:r>
          </a:p>
          <a:p>
            <a:pPr marL="0" indent="0">
              <a:buNone/>
            </a:pPr>
            <a:endParaRPr lang="tr-TR" dirty="0"/>
          </a:p>
          <a:p>
            <a:r>
              <a:rPr lang="tr-TR" dirty="0"/>
              <a:t>Sağlık personeli, bu teoriyi birçok durumda kullanır. Bu teori, ilk kez 1776 yılında David </a:t>
            </a:r>
            <a:r>
              <a:rPr lang="tr-TR" dirty="0" err="1"/>
              <a:t>Hume</a:t>
            </a:r>
            <a:r>
              <a:rPr lang="tr-TR" dirty="0"/>
              <a:t> tarafından tanımlanmıştır. Daha sonra birçok filozof tarafından geliştirilmiştir. </a:t>
            </a:r>
          </a:p>
          <a:p>
            <a:pPr marL="0" indent="0">
              <a:buNone/>
            </a:pPr>
            <a:endParaRPr lang="tr-TR" dirty="0"/>
          </a:p>
          <a:p>
            <a:r>
              <a:rPr lang="tr-TR" dirty="0"/>
              <a:t>Tıp etiğinin, en eski ilkesi yararlılık ilkesidir. Bu ilke, sayesinde sağlık çalışanı hastanın yaşamına destek verir, onu tedavi ederek ağrı ve acısını dindirir. Her durumda hastaya yararlı olur. Tıp etiğinde yararlılık ilkesine koşut giden ilke kötü davranmama ilkesidir. </a:t>
            </a:r>
          </a:p>
        </p:txBody>
      </p:sp>
    </p:spTree>
    <p:extLst>
      <p:ext uri="{BB962C8B-B14F-4D97-AF65-F5344CB8AC3E}">
        <p14:creationId xmlns:p14="http://schemas.microsoft.com/office/powerpoint/2010/main" val="3747494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EA72D-3543-4704-AFDA-C522D309A37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8C08DD1-A2DC-4614-9A82-8B5079B532E1}"/>
              </a:ext>
            </a:extLst>
          </p:cNvPr>
          <p:cNvSpPr>
            <a:spLocks noGrp="1"/>
          </p:cNvSpPr>
          <p:nvPr>
            <p:ph idx="1"/>
          </p:nvPr>
        </p:nvSpPr>
        <p:spPr/>
        <p:txBody>
          <a:bodyPr>
            <a:normAutofit/>
          </a:bodyPr>
          <a:lstStyle/>
          <a:p>
            <a:r>
              <a:rPr lang="tr-TR" dirty="0"/>
              <a:t>Örneğin; </a:t>
            </a:r>
            <a:r>
              <a:rPr lang="tr-TR" dirty="0" err="1"/>
              <a:t>Triyajda</a:t>
            </a:r>
            <a:r>
              <a:rPr lang="tr-TR" dirty="0"/>
              <a:t>, (hastaların tedavi önceliğine göre ayrılması) çok fazla yaralanmış iyileşemeyecek durumda olanlara müdahale edilmez. Acımasızlık gibi görülmesine karşın, çok sayıda hastanın olduğu ve imkânların yetersiz olduğu durumlarda </a:t>
            </a:r>
            <a:r>
              <a:rPr lang="tr-TR" dirty="0" err="1"/>
              <a:t>triyaj</a:t>
            </a:r>
            <a:r>
              <a:rPr lang="tr-TR" dirty="0"/>
              <a:t> yapılarak yararlılık ilkesi uygulanır. </a:t>
            </a:r>
          </a:p>
          <a:p>
            <a:endParaRPr lang="tr-TR" dirty="0"/>
          </a:p>
          <a:p>
            <a:r>
              <a:rPr lang="tr-TR" dirty="0"/>
              <a:t>Başka bir örnekte ise, sağlık için ayrılan paranın nasıl kullanılacağına karar verilmesinde de bu teoriden yararlanılır. Çok sayıda insanı etkileyen bir hastalığın araştırılması için para ayrılması, az sayıda kişiyi etkileyen bir hastalığın araştırılması için para ayrılmasından daha önemlidir.</a:t>
            </a:r>
          </a:p>
        </p:txBody>
      </p:sp>
    </p:spTree>
    <p:extLst>
      <p:ext uri="{BB962C8B-B14F-4D97-AF65-F5344CB8AC3E}">
        <p14:creationId xmlns:p14="http://schemas.microsoft.com/office/powerpoint/2010/main" val="2933666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CD8933-792A-4FFA-B492-F65019999290}"/>
              </a:ext>
            </a:extLst>
          </p:cNvPr>
          <p:cNvSpPr>
            <a:spLocks noGrp="1"/>
          </p:cNvSpPr>
          <p:nvPr>
            <p:ph type="title"/>
          </p:nvPr>
        </p:nvSpPr>
        <p:spPr/>
        <p:txBody>
          <a:bodyPr>
            <a:normAutofit/>
          </a:bodyPr>
          <a:lstStyle/>
          <a:p>
            <a:r>
              <a:rPr lang="tr-TR" sz="3600" dirty="0"/>
              <a:t>Aydınlatılmış Onam İlkesi:</a:t>
            </a:r>
          </a:p>
        </p:txBody>
      </p:sp>
      <p:sp>
        <p:nvSpPr>
          <p:cNvPr id="3" name="İçerik Yer Tutucusu 2">
            <a:extLst>
              <a:ext uri="{FF2B5EF4-FFF2-40B4-BE49-F238E27FC236}">
                <a16:creationId xmlns:a16="http://schemas.microsoft.com/office/drawing/2014/main" id="{278FFD4E-0CEB-4054-9829-379A7FAE9660}"/>
              </a:ext>
            </a:extLst>
          </p:cNvPr>
          <p:cNvSpPr>
            <a:spLocks noGrp="1"/>
          </p:cNvSpPr>
          <p:nvPr>
            <p:ph idx="1"/>
          </p:nvPr>
        </p:nvSpPr>
        <p:spPr/>
        <p:txBody>
          <a:bodyPr/>
          <a:lstStyle/>
          <a:p>
            <a:pPr marL="0" indent="0">
              <a:buNone/>
            </a:pPr>
            <a:endParaRPr lang="tr-TR" dirty="0"/>
          </a:p>
          <a:p>
            <a:r>
              <a:rPr lang="tr-TR" dirty="0"/>
              <a:t>Hastaya tıbbi bilgilerin doğru ve yeterli biçimde açıklanmasını isteyen ilkedir. </a:t>
            </a:r>
          </a:p>
          <a:p>
            <a:r>
              <a:rPr lang="tr-TR" dirty="0"/>
              <a:t>Bu ilkenin gerçek bir aydınlatılmış onam olması için hastaya verilmesi gereken bilgilerin açıkça verilmiş olması, bilginin anlaşılır olması, hastanın gönüllü ve bunların sonunda hastanın onam vermiş olması gerekmektedir.</a:t>
            </a:r>
          </a:p>
          <a:p>
            <a:r>
              <a:rPr lang="tr-TR" dirty="0"/>
              <a:t>Bir hastanın kendisine uygulanacak olan tanı ve tedavi yöntemlerinin kapsamını, yararını, risklerini varsa seçenek yöntemlerini anlayarak bir uygulamayı kabul etmesidir.,</a:t>
            </a:r>
          </a:p>
          <a:p>
            <a:r>
              <a:rPr lang="tr-TR" dirty="0"/>
              <a:t>Onam bir kâğıt parçası değildir, pasif değil aktif bir eylemdir. Hastanın aydınlatılmış onamını verme süreci bir iletişim sürecidir. </a:t>
            </a:r>
          </a:p>
        </p:txBody>
      </p:sp>
    </p:spTree>
    <p:extLst>
      <p:ext uri="{BB962C8B-B14F-4D97-AF65-F5344CB8AC3E}">
        <p14:creationId xmlns:p14="http://schemas.microsoft.com/office/powerpoint/2010/main" val="4173614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48CC3C-4C5D-4B12-88F0-A6FEA262C855}"/>
              </a:ext>
            </a:extLst>
          </p:cNvPr>
          <p:cNvSpPr>
            <a:spLocks noGrp="1"/>
          </p:cNvSpPr>
          <p:nvPr>
            <p:ph type="title"/>
          </p:nvPr>
        </p:nvSpPr>
        <p:spPr/>
        <p:txBody>
          <a:bodyPr>
            <a:normAutofit/>
          </a:bodyPr>
          <a:lstStyle/>
          <a:p>
            <a:r>
              <a:rPr lang="tr-TR" sz="3600" dirty="0"/>
              <a:t>Adalet İlkesi:</a:t>
            </a:r>
          </a:p>
        </p:txBody>
      </p:sp>
      <p:sp>
        <p:nvSpPr>
          <p:cNvPr id="3" name="İçerik Yer Tutucusu 2">
            <a:extLst>
              <a:ext uri="{FF2B5EF4-FFF2-40B4-BE49-F238E27FC236}">
                <a16:creationId xmlns:a16="http://schemas.microsoft.com/office/drawing/2014/main" id="{F6B1471A-D5E8-4A6E-9BD3-7E0606D38BAD}"/>
              </a:ext>
            </a:extLst>
          </p:cNvPr>
          <p:cNvSpPr>
            <a:spLocks noGrp="1"/>
          </p:cNvSpPr>
          <p:nvPr>
            <p:ph idx="1"/>
          </p:nvPr>
        </p:nvSpPr>
        <p:spPr/>
        <p:txBody>
          <a:bodyPr/>
          <a:lstStyle/>
          <a:p>
            <a:pPr marL="0" indent="0">
              <a:buNone/>
            </a:pPr>
            <a:endParaRPr lang="tr-TR" dirty="0"/>
          </a:p>
          <a:p>
            <a:r>
              <a:rPr lang="tr-TR" dirty="0"/>
              <a:t>Bu ilke, tıbbi kaynakların ihtiyaca göre dürüstçe ve hakça paylaştırılmasını gerektirmektedir. </a:t>
            </a:r>
          </a:p>
          <a:p>
            <a:r>
              <a:rPr lang="tr-TR" dirty="0"/>
              <a:t>Bu ahlaki ilke ile tedavi ve bakımda, kullanılan araç gereç ve teknik donanım kaynakları, hastanın bireysel gereksinimleri belirlenerek eşitlik ilkesine uygun olarak dağılımı sağlanır. </a:t>
            </a:r>
          </a:p>
          <a:p>
            <a:r>
              <a:rPr lang="tr-TR" dirty="0"/>
              <a:t>Kişiler, etnik kökenleri, politik inançları, milliyetleri, cinsiyetleri, dinleri ya da kişisel özellikleri ne olursa olsun gerekli sağlık bakımını alma hakkına sahiptir. </a:t>
            </a:r>
          </a:p>
          <a:p>
            <a:r>
              <a:rPr lang="tr-TR" dirty="0"/>
              <a:t>Bir suçtan dolayı hüküm giyen kişiler de gerekli tıbbi bakımı almak konusunda diğerleriyle eşit haklara sahiptir.  </a:t>
            </a:r>
          </a:p>
          <a:p>
            <a:r>
              <a:rPr lang="tr-TR" dirty="0"/>
              <a:t> </a:t>
            </a:r>
          </a:p>
        </p:txBody>
      </p:sp>
    </p:spTree>
    <p:extLst>
      <p:ext uri="{BB962C8B-B14F-4D97-AF65-F5344CB8AC3E}">
        <p14:creationId xmlns:p14="http://schemas.microsoft.com/office/powerpoint/2010/main" val="3677356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712BC-6A7D-4C1F-9DA8-2C55E1FE54A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C9F8510-AFCC-4EF2-A93F-5416477B88C7}"/>
              </a:ext>
            </a:extLst>
          </p:cNvPr>
          <p:cNvSpPr>
            <a:spLocks noGrp="1"/>
          </p:cNvSpPr>
          <p:nvPr>
            <p:ph idx="1"/>
          </p:nvPr>
        </p:nvSpPr>
        <p:spPr/>
        <p:txBody>
          <a:bodyPr/>
          <a:lstStyle/>
          <a:p>
            <a:r>
              <a:rPr lang="tr-TR" b="1" dirty="0"/>
              <a:t>Dünya Tabipler Birliği (DTB)’</a:t>
            </a:r>
            <a:r>
              <a:rPr lang="tr-TR" b="1" dirty="0" err="1"/>
              <a:t>nin</a:t>
            </a:r>
            <a:r>
              <a:rPr lang="tr-TR" b="1" dirty="0"/>
              <a:t> Lizbon Hasta Hakları Bildirgesi, </a:t>
            </a:r>
            <a:r>
              <a:rPr lang="tr-TR" dirty="0"/>
              <a:t>hastalar arasında ayrım yapmanın kabul edilebilir tek kıstasının, hastaların tıbbi ihtiyaçlarına göre olduğunu vurgulamıştır. </a:t>
            </a:r>
          </a:p>
          <a:p>
            <a:pPr marL="0" indent="0">
              <a:buNone/>
            </a:pPr>
            <a:endParaRPr lang="tr-TR" dirty="0"/>
          </a:p>
          <a:p>
            <a:r>
              <a:rPr lang="tr-TR" dirty="0"/>
              <a:t>Hemşire veya diğer sağlık personeli bakmakla yükümlü oldukları hastalar arasında adil bakım yapmakla sorumludur. Aynı bakım gereksinimine sahip olanların aynı bakımı alması anlamına gelmektedir. </a:t>
            </a:r>
          </a:p>
          <a:p>
            <a:r>
              <a:rPr lang="tr-TR" dirty="0"/>
              <a:t>Toplumun tüm üyelerine aynı oranda bakım vermek mümkün olmayabilir, ancak tüm kişilerin ihtiyaçları olan bakım imkânlarına ulaşım konusunda eşit olanaklara sahip olması gerekir. </a:t>
            </a:r>
          </a:p>
        </p:txBody>
      </p:sp>
    </p:spTree>
    <p:extLst>
      <p:ext uri="{BB962C8B-B14F-4D97-AF65-F5344CB8AC3E}">
        <p14:creationId xmlns:p14="http://schemas.microsoft.com/office/powerpoint/2010/main" val="40809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6D1D3C-626B-4A86-A4CE-97ACC33613B0}"/>
              </a:ext>
            </a:extLst>
          </p:cNvPr>
          <p:cNvSpPr>
            <a:spLocks noGrp="1"/>
          </p:cNvSpPr>
          <p:nvPr>
            <p:ph type="title"/>
          </p:nvPr>
        </p:nvSpPr>
        <p:spPr/>
        <p:txBody>
          <a:bodyPr>
            <a:normAutofit/>
          </a:bodyPr>
          <a:lstStyle/>
          <a:p>
            <a:r>
              <a:rPr lang="tr-TR" sz="3600" dirty="0"/>
              <a:t>Dürüstlük ve Doğruluk İlkesi:</a:t>
            </a:r>
          </a:p>
        </p:txBody>
      </p:sp>
      <p:sp>
        <p:nvSpPr>
          <p:cNvPr id="3" name="İçerik Yer Tutucusu 2">
            <a:extLst>
              <a:ext uri="{FF2B5EF4-FFF2-40B4-BE49-F238E27FC236}">
                <a16:creationId xmlns:a16="http://schemas.microsoft.com/office/drawing/2014/main" id="{E9135181-3CAB-478F-9588-6BEDA5C33875}"/>
              </a:ext>
            </a:extLst>
          </p:cNvPr>
          <p:cNvSpPr>
            <a:spLocks noGrp="1"/>
          </p:cNvSpPr>
          <p:nvPr>
            <p:ph idx="1"/>
          </p:nvPr>
        </p:nvSpPr>
        <p:spPr/>
        <p:txBody>
          <a:bodyPr/>
          <a:lstStyle/>
          <a:p>
            <a:r>
              <a:rPr lang="tr-TR" dirty="0"/>
              <a:t>İnsanlar kendileri hakkındaki gerçeği öğrenmeye ve yalan söylenilmemesi hakkına sahiptir. Bu iki ilke, hasta ve ailesine gerçeği söyleme, dürüst olma, yalan söylememe zorunluluğunu getirir. </a:t>
            </a:r>
          </a:p>
          <a:p>
            <a:pPr marL="0" indent="0">
              <a:buNone/>
            </a:pPr>
            <a:endParaRPr lang="tr-TR" dirty="0"/>
          </a:p>
          <a:p>
            <a:r>
              <a:rPr lang="tr-TR" dirty="0"/>
              <a:t>Böylece sağlık personeli, hasta ve ailesi arasındaki ilişkilerin, dürüst, güvenilir bir ortamda kurulması sağlanır. </a:t>
            </a:r>
          </a:p>
          <a:p>
            <a:r>
              <a:rPr lang="tr-TR" dirty="0"/>
              <a:t>Sağlık personeli hastasının güvenini kazanmamışsa bakımdan beklenen başarı elde edilmemiş olur. Bu ilke ile bakım ve tedavi girişimlerinde hasta ve ailesini bilgilendirip izin alınarak çok önemli yasal ve ahlaki bir zorunluluk da yerine getirilmiş olur. </a:t>
            </a:r>
          </a:p>
        </p:txBody>
      </p:sp>
    </p:spTree>
    <p:extLst>
      <p:ext uri="{BB962C8B-B14F-4D97-AF65-F5344CB8AC3E}">
        <p14:creationId xmlns:p14="http://schemas.microsoft.com/office/powerpoint/2010/main" val="33807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867D8E-C1E8-41D5-8A77-336CA8AB881D}"/>
              </a:ext>
            </a:extLst>
          </p:cNvPr>
          <p:cNvSpPr>
            <a:spLocks noGrp="1"/>
          </p:cNvSpPr>
          <p:nvPr>
            <p:ph type="title"/>
          </p:nvPr>
        </p:nvSpPr>
        <p:spPr/>
        <p:txBody>
          <a:bodyPr>
            <a:normAutofit/>
          </a:bodyPr>
          <a:lstStyle/>
          <a:p>
            <a:r>
              <a:rPr lang="tr-TR" sz="3600" dirty="0"/>
              <a:t>Sadakat / Sözünde Durma İlkesi:</a:t>
            </a:r>
          </a:p>
        </p:txBody>
      </p:sp>
      <p:sp>
        <p:nvSpPr>
          <p:cNvPr id="3" name="İçerik Yer Tutucusu 2">
            <a:extLst>
              <a:ext uri="{FF2B5EF4-FFF2-40B4-BE49-F238E27FC236}">
                <a16:creationId xmlns:a16="http://schemas.microsoft.com/office/drawing/2014/main" id="{798676EB-B4A5-4C33-A0DE-7A8C93413F18}"/>
              </a:ext>
            </a:extLst>
          </p:cNvPr>
          <p:cNvSpPr>
            <a:spLocks noGrp="1"/>
          </p:cNvSpPr>
          <p:nvPr>
            <p:ph idx="1"/>
          </p:nvPr>
        </p:nvSpPr>
        <p:spPr/>
        <p:txBody>
          <a:bodyPr/>
          <a:lstStyle/>
          <a:p>
            <a:r>
              <a:rPr lang="tr-TR" dirty="0"/>
              <a:t>Bireyin kendisi dışında birine inanma, sadık kalması anlamında kullanılan ahlaki bir ilkedir. </a:t>
            </a:r>
          </a:p>
          <a:p>
            <a:r>
              <a:rPr lang="tr-TR" dirty="0"/>
              <a:t>Verilen sözün tutulması sağlık personeli ile hasta ilişkisinin güven ortamında olmasını sağlar. </a:t>
            </a:r>
          </a:p>
        </p:txBody>
      </p:sp>
    </p:spTree>
    <p:extLst>
      <p:ext uri="{BB962C8B-B14F-4D97-AF65-F5344CB8AC3E}">
        <p14:creationId xmlns:p14="http://schemas.microsoft.com/office/powerpoint/2010/main" val="2829499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73AD3-6782-4BB1-A2F7-5C4F21069FF1}"/>
              </a:ext>
            </a:extLst>
          </p:cNvPr>
          <p:cNvSpPr>
            <a:spLocks noGrp="1"/>
          </p:cNvSpPr>
          <p:nvPr>
            <p:ph type="title"/>
          </p:nvPr>
        </p:nvSpPr>
        <p:spPr/>
        <p:txBody>
          <a:bodyPr>
            <a:normAutofit/>
          </a:bodyPr>
          <a:lstStyle/>
          <a:p>
            <a:r>
              <a:rPr lang="tr-TR" sz="3600" dirty="0"/>
              <a:t>Sır Saklama İlkesi:</a:t>
            </a:r>
          </a:p>
        </p:txBody>
      </p:sp>
      <p:sp>
        <p:nvSpPr>
          <p:cNvPr id="3" name="İçerik Yer Tutucusu 2">
            <a:extLst>
              <a:ext uri="{FF2B5EF4-FFF2-40B4-BE49-F238E27FC236}">
                <a16:creationId xmlns:a16="http://schemas.microsoft.com/office/drawing/2014/main" id="{B1CC4BF8-CE17-4445-97F0-DDA632E1DAC3}"/>
              </a:ext>
            </a:extLst>
          </p:cNvPr>
          <p:cNvSpPr>
            <a:spLocks noGrp="1"/>
          </p:cNvSpPr>
          <p:nvPr>
            <p:ph idx="1"/>
          </p:nvPr>
        </p:nvSpPr>
        <p:spPr/>
        <p:txBody>
          <a:bodyPr/>
          <a:lstStyle/>
          <a:p>
            <a:r>
              <a:rPr lang="tr-TR" dirty="0"/>
              <a:t>Sağlık personeli, sağlık bakım kurumunda hastalar hakkında öğrendiği tüm bilgileri gizli tutmak durumundadır. </a:t>
            </a:r>
          </a:p>
        </p:txBody>
      </p:sp>
      <p:pic>
        <p:nvPicPr>
          <p:cNvPr id="4" name="Resim 3">
            <a:extLst>
              <a:ext uri="{FF2B5EF4-FFF2-40B4-BE49-F238E27FC236}">
                <a16:creationId xmlns:a16="http://schemas.microsoft.com/office/drawing/2014/main" id="{50EAF1E5-C5F0-4FC4-80DE-4F16059C4C3A}"/>
              </a:ext>
            </a:extLst>
          </p:cNvPr>
          <p:cNvPicPr>
            <a:picLocks noChangeAspect="1"/>
          </p:cNvPicPr>
          <p:nvPr/>
        </p:nvPicPr>
        <p:blipFill rotWithShape="1">
          <a:blip r:embed="rId2"/>
          <a:srcRect l="41471" t="42667" r="39448" b="37451"/>
          <a:stretch/>
        </p:blipFill>
        <p:spPr>
          <a:xfrm>
            <a:off x="4061012" y="3165328"/>
            <a:ext cx="4450976" cy="2608839"/>
          </a:xfrm>
          <a:prstGeom prst="rect">
            <a:avLst/>
          </a:prstGeom>
        </p:spPr>
      </p:pic>
    </p:spTree>
    <p:extLst>
      <p:ext uri="{BB962C8B-B14F-4D97-AF65-F5344CB8AC3E}">
        <p14:creationId xmlns:p14="http://schemas.microsoft.com/office/powerpoint/2010/main" val="588817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8716DB-2FD9-4E02-B5FF-6555FF600292}"/>
              </a:ext>
            </a:extLst>
          </p:cNvPr>
          <p:cNvSpPr>
            <a:spLocks noGrp="1"/>
          </p:cNvSpPr>
          <p:nvPr>
            <p:ph type="title"/>
          </p:nvPr>
        </p:nvSpPr>
        <p:spPr/>
        <p:txBody>
          <a:bodyPr>
            <a:normAutofit/>
          </a:bodyPr>
          <a:lstStyle/>
          <a:p>
            <a:r>
              <a:rPr lang="tr-TR" sz="3600" dirty="0"/>
              <a:t>Gerçeğe Uyma İlkesi:</a:t>
            </a:r>
          </a:p>
        </p:txBody>
      </p:sp>
      <p:sp>
        <p:nvSpPr>
          <p:cNvPr id="3" name="İçerik Yer Tutucusu 2">
            <a:extLst>
              <a:ext uri="{FF2B5EF4-FFF2-40B4-BE49-F238E27FC236}">
                <a16:creationId xmlns:a16="http://schemas.microsoft.com/office/drawing/2014/main" id="{5A03C925-20B2-479D-86A2-1B4FA28AE9FA}"/>
              </a:ext>
            </a:extLst>
          </p:cNvPr>
          <p:cNvSpPr>
            <a:spLocks noGrp="1"/>
          </p:cNvSpPr>
          <p:nvPr>
            <p:ph idx="1"/>
          </p:nvPr>
        </p:nvSpPr>
        <p:spPr/>
        <p:txBody>
          <a:bodyPr/>
          <a:lstStyle/>
          <a:p>
            <a:r>
              <a:rPr lang="tr-TR" dirty="0"/>
              <a:t>Ahlaken ve yasal açıdan gerçeğe bağlılık ilkesidir. </a:t>
            </a:r>
          </a:p>
          <a:p>
            <a:r>
              <a:rPr lang="tr-TR" dirty="0"/>
              <a:t>Sağlık personeli bu ilke ile akılcı, gerçeği araştıran ve hizmeti belgeleyen davranışlarla doğruya yönelir. </a:t>
            </a:r>
          </a:p>
          <a:p>
            <a:r>
              <a:rPr lang="tr-TR" dirty="0"/>
              <a:t>Sağlık personeli mantığına sığmayan herhangi bir olayı sorgular, sorularına tatmin edici bir cevap bulana kadar araştırır, gerçekliğine inandığı bilgileri savunur ve gerçeği ispatlamaya çalışır. </a:t>
            </a:r>
          </a:p>
          <a:p>
            <a:pPr marL="0" indent="0">
              <a:buNone/>
            </a:pPr>
            <a:endParaRPr lang="tr-TR" dirty="0"/>
          </a:p>
        </p:txBody>
      </p:sp>
    </p:spTree>
    <p:extLst>
      <p:ext uri="{BB962C8B-B14F-4D97-AF65-F5344CB8AC3E}">
        <p14:creationId xmlns:p14="http://schemas.microsoft.com/office/powerpoint/2010/main" val="50801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78EE96-E486-42C5-A982-D53E559AB2CE}"/>
              </a:ext>
            </a:extLst>
          </p:cNvPr>
          <p:cNvSpPr>
            <a:spLocks noGrp="1"/>
          </p:cNvSpPr>
          <p:nvPr>
            <p:ph type="title"/>
          </p:nvPr>
        </p:nvSpPr>
        <p:spPr/>
        <p:txBody>
          <a:bodyPr>
            <a:normAutofit/>
          </a:bodyPr>
          <a:lstStyle/>
          <a:p>
            <a:r>
              <a:rPr lang="tr-TR" sz="4400" dirty="0"/>
              <a:t>Yönetsel Etik </a:t>
            </a:r>
          </a:p>
        </p:txBody>
      </p:sp>
      <p:sp>
        <p:nvSpPr>
          <p:cNvPr id="3" name="İçerik Yer Tutucusu 2">
            <a:extLst>
              <a:ext uri="{FF2B5EF4-FFF2-40B4-BE49-F238E27FC236}">
                <a16:creationId xmlns:a16="http://schemas.microsoft.com/office/drawing/2014/main" id="{82DB68DA-5384-4011-9759-D91B619AA3B3}"/>
              </a:ext>
            </a:extLst>
          </p:cNvPr>
          <p:cNvSpPr>
            <a:spLocks noGrp="1"/>
          </p:cNvSpPr>
          <p:nvPr>
            <p:ph idx="1"/>
          </p:nvPr>
        </p:nvSpPr>
        <p:spPr/>
        <p:txBody>
          <a:bodyPr/>
          <a:lstStyle/>
          <a:p>
            <a:r>
              <a:rPr lang="tr-TR" dirty="0"/>
              <a:t>Kurumların amaç ve süreçlerini tanımlayan yasalar, bir bakıma yöneticilerin ve çalışanların nasıl davranması ve neyi yapıp neyi yapmamaları gerektiğini belirler. </a:t>
            </a:r>
          </a:p>
          <a:p>
            <a:r>
              <a:rPr lang="tr-TR" dirty="0"/>
              <a:t>Ancak hukuk kurallarının var olması, her zaman onlara uyulması anlamına gelmemektedir. Eğer çalışanlar etik değerler açısından yeterince gelişmemişlerse, yasalar ve politikalar çalışanların evrensel anlamda kabul edilebilir, etik davranışlar göstermelerini sağlamamaktadır. </a:t>
            </a:r>
          </a:p>
        </p:txBody>
      </p:sp>
    </p:spTree>
    <p:extLst>
      <p:ext uri="{BB962C8B-B14F-4D97-AF65-F5344CB8AC3E}">
        <p14:creationId xmlns:p14="http://schemas.microsoft.com/office/powerpoint/2010/main" val="4089497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309969-4A02-491C-A114-E59716923BEF}"/>
              </a:ext>
            </a:extLst>
          </p:cNvPr>
          <p:cNvSpPr>
            <a:spLocks noGrp="1"/>
          </p:cNvSpPr>
          <p:nvPr>
            <p:ph type="title"/>
          </p:nvPr>
        </p:nvSpPr>
        <p:spPr/>
        <p:txBody>
          <a:bodyPr>
            <a:normAutofit/>
          </a:bodyPr>
          <a:lstStyle/>
          <a:p>
            <a:r>
              <a:rPr lang="tr-TR" sz="3600" dirty="0"/>
              <a:t>Sözcülük :</a:t>
            </a:r>
            <a:endParaRPr lang="tr-TR" dirty="0"/>
          </a:p>
        </p:txBody>
      </p:sp>
      <p:sp>
        <p:nvSpPr>
          <p:cNvPr id="3" name="İçerik Yer Tutucusu 2">
            <a:extLst>
              <a:ext uri="{FF2B5EF4-FFF2-40B4-BE49-F238E27FC236}">
                <a16:creationId xmlns:a16="http://schemas.microsoft.com/office/drawing/2014/main" id="{B75346A0-DCF9-4633-B0FA-70FDA3DB29D8}"/>
              </a:ext>
            </a:extLst>
          </p:cNvPr>
          <p:cNvSpPr>
            <a:spLocks noGrp="1"/>
          </p:cNvSpPr>
          <p:nvPr>
            <p:ph idx="1"/>
          </p:nvPr>
        </p:nvSpPr>
        <p:spPr/>
        <p:txBody>
          <a:bodyPr/>
          <a:lstStyle/>
          <a:p>
            <a:pPr marL="0" indent="0">
              <a:buNone/>
            </a:pPr>
            <a:endParaRPr lang="tr-TR" dirty="0"/>
          </a:p>
          <a:p>
            <a:r>
              <a:rPr lang="tr-TR" dirty="0"/>
              <a:t>Hasta, kendi adına konuşup karar veremiyorsa ve hasta adına konuşabilecek kimse yok ise hastaların bu becerileri geri gelene kadar hastanın çıkarlarını korumak amacıyla sözcülüğünü yapmaktır. </a:t>
            </a:r>
          </a:p>
          <a:p>
            <a:r>
              <a:rPr lang="tr-TR" dirty="0"/>
              <a:t>Bu sözcülüğü yaparken sağlık mesleklerinin tanımladığı biçimde değil hastanın tanımladığı biçimde yapılması gerekir. </a:t>
            </a:r>
          </a:p>
        </p:txBody>
      </p:sp>
    </p:spTree>
    <p:extLst>
      <p:ext uri="{BB962C8B-B14F-4D97-AF65-F5344CB8AC3E}">
        <p14:creationId xmlns:p14="http://schemas.microsoft.com/office/powerpoint/2010/main" val="1686588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Hipokrat Yemini </a:t>
            </a:r>
          </a:p>
        </p:txBody>
      </p:sp>
      <p:sp>
        <p:nvSpPr>
          <p:cNvPr id="3" name="İçerik Yer Tutucusu 2"/>
          <p:cNvSpPr>
            <a:spLocks noGrp="1"/>
          </p:cNvSpPr>
          <p:nvPr>
            <p:ph idx="1"/>
          </p:nvPr>
        </p:nvSpPr>
        <p:spPr/>
        <p:txBody>
          <a:bodyPr/>
          <a:lstStyle/>
          <a:p>
            <a:r>
              <a:rPr lang="tr-TR" dirty="0"/>
              <a:t>“Hekim </a:t>
            </a:r>
            <a:r>
              <a:rPr lang="tr-TR" dirty="0" err="1"/>
              <a:t>Apollon</a:t>
            </a:r>
            <a:r>
              <a:rPr lang="tr-TR" dirty="0"/>
              <a:t>, </a:t>
            </a:r>
            <a:r>
              <a:rPr lang="tr-TR" dirty="0" err="1"/>
              <a:t>Aesculapios</a:t>
            </a:r>
            <a:r>
              <a:rPr lang="tr-TR" dirty="0"/>
              <a:t>, </a:t>
            </a:r>
            <a:r>
              <a:rPr lang="tr-TR" dirty="0" err="1"/>
              <a:t>Hygeia</a:t>
            </a:r>
            <a:r>
              <a:rPr lang="tr-TR" dirty="0"/>
              <a:t> ve </a:t>
            </a:r>
            <a:r>
              <a:rPr lang="tr-TR" dirty="0" err="1"/>
              <a:t>Panacea</a:t>
            </a:r>
            <a:r>
              <a:rPr lang="tr-TR" dirty="0"/>
              <a:t> adına, bütün Tanrılar ve Tanrıçaların şahitliğinde yemin ederim ki, aşağıdaki andımı kabiliyetim ve gücüm yettiğince yerine getireceğim. Bu sanatı bana öğreteni ebeveynim yerine koyacağım, hayatımı onunla paylaşacağım ve ihtiyacı olursa mallarımı onunla bölüşeceğim, çocuklarına kardeşlerim gibi bakacağım, istedikleri taktirde bu sanatı onlara ücretsiz ya da yazılı bir söz almaksızın öğreteceğim, bilgilerimi oğullarıma, ustalarımın oğullarına, ve bu mesleğin kurallarını kabul edenlerden başka kimseye öğretmeyeceğim</a:t>
            </a:r>
          </a:p>
        </p:txBody>
      </p:sp>
    </p:spTree>
    <p:extLst>
      <p:ext uri="{BB962C8B-B14F-4D97-AF65-F5344CB8AC3E}">
        <p14:creationId xmlns:p14="http://schemas.microsoft.com/office/powerpoint/2010/main" val="4048713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Hipokrat Yemini Tedavi reçetelerimi kabiliyetim ve gücüm yettiğince hiçbir zaman birisine zarar vermek için değil, hastalarımın iyiliği için kullanacağım. Hiç kimseyi memnun etmek için ölümcül bir ilaç reçete etmeyeceğim gibi, ölümüne neden olabilecek bir tavsiyede dahi bulunmayacağım. Bir kadına düşük yaptıracak aletler vermeyeceğim. Hayatımın ve sanatımın saflığını koruyacağım. Bıçağımı mesanesinde taş olduğu aşikar olanlar için bile kullanmayacağım, bu işi ehillerine bırakacağım.</a:t>
            </a:r>
          </a:p>
        </p:txBody>
      </p:sp>
    </p:spTree>
    <p:extLst>
      <p:ext uri="{BB962C8B-B14F-4D97-AF65-F5344CB8AC3E}">
        <p14:creationId xmlns:p14="http://schemas.microsoft.com/office/powerpoint/2010/main" val="2250277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Gittiğim her eve sadece hastanın iyiliği için gireceğim, kendimi hastalık yapıcı etkenlerden ve özellikle de ister hür ister köle olsun kadın ve erkeklerle aşkın hazlarından uzak tutacağım. Sanatımın icrası esnasında ya da günlük hayatımda bana gelen ve yayılmaması gereken bilgileri sır olarak tutacağım ve hiçbir zaman açmayacağım. Bu andımı tuttuğum sürece, hayatım ve sanatımın icrası bana mutluluk versin, tüm insanlar tarafından her zaman saygı göreyim, eğer yeminimden dönersem bunun zıddı bana az gelsin.” </a:t>
            </a:r>
          </a:p>
        </p:txBody>
      </p:sp>
    </p:spTree>
    <p:extLst>
      <p:ext uri="{BB962C8B-B14F-4D97-AF65-F5344CB8AC3E}">
        <p14:creationId xmlns:p14="http://schemas.microsoft.com/office/powerpoint/2010/main" val="3441247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Hekimlik Andı </a:t>
            </a:r>
          </a:p>
        </p:txBody>
      </p:sp>
      <p:sp>
        <p:nvSpPr>
          <p:cNvPr id="3" name="İçerik Yer Tutucusu 2"/>
          <p:cNvSpPr>
            <a:spLocks noGrp="1"/>
          </p:cNvSpPr>
          <p:nvPr>
            <p:ph idx="1"/>
          </p:nvPr>
        </p:nvSpPr>
        <p:spPr/>
        <p:txBody>
          <a:bodyPr/>
          <a:lstStyle/>
          <a:p>
            <a:r>
              <a:rPr lang="tr-TR" dirty="0"/>
              <a:t>“Hekimlik mesleği üyeleri arasına katıldığım şu anda, hayatımı insanlık yoluna adayacağımı açıkça bildiriyor ve söz veriyorum. Hocalarıma saygı ve gönül borcumu her zaman koruyacağıma; sanatımı vicdanımın buyrukları doğrultusunda dikkat ve özenle yerine getireceğime; hasta ve toplumun sağlığını baş görev sayacağıma; benden hizmet bekleyen kimselerin sırlarına saygılı olacağıma ve onları saklayacağıma; hekimlik mesleğinin onurunu ve temiz töresini sürdüreceğime; meslektaşlarımı kardeş bileceğime; din, milliyet, ırk, siyasi eğilim ya da toplumsal sınıf ayrımlarının görevimle hastam arasına girmesine izin vermeyeceğime; insan hayatına kesinlikle saygı göstereceğime; baskı altında kalsam bile tıp bilgilerimi insanlık değer ve yasalarına karşı kullanmayacağıma açıkça, özgürce ve namusum üzerine </a:t>
            </a:r>
            <a:r>
              <a:rPr lang="tr-TR" dirty="0" err="1"/>
              <a:t>and</a:t>
            </a:r>
            <a:r>
              <a:rPr lang="tr-TR" dirty="0"/>
              <a:t> içerim.”</a:t>
            </a:r>
          </a:p>
        </p:txBody>
      </p:sp>
    </p:spTree>
    <p:extLst>
      <p:ext uri="{BB962C8B-B14F-4D97-AF65-F5344CB8AC3E}">
        <p14:creationId xmlns:p14="http://schemas.microsoft.com/office/powerpoint/2010/main" val="917901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B3B3B3"/>
                </a:solidFill>
                <a:latin typeface="Trebuchet MS" panose="020B0703020202090204" pitchFamily="34" charset="0"/>
              </a:rPr>
              <a:t>FİZYOTERAPİSTİN MESLEK YEMİNİ</a:t>
            </a:r>
            <a:endParaRPr lang="tr-TR" dirty="0"/>
          </a:p>
        </p:txBody>
      </p:sp>
      <p:sp>
        <p:nvSpPr>
          <p:cNvPr id="3" name="İçerik Yer Tutucusu 2"/>
          <p:cNvSpPr>
            <a:spLocks noGrp="1"/>
          </p:cNvSpPr>
          <p:nvPr>
            <p:ph idx="1"/>
          </p:nvPr>
        </p:nvSpPr>
        <p:spPr/>
        <p:txBody>
          <a:bodyPr>
            <a:normAutofit fontScale="92500" lnSpcReduction="10000"/>
          </a:bodyPr>
          <a:lstStyle/>
          <a:p>
            <a:pPr algn="l"/>
            <a:r>
              <a:rPr lang="tr-TR" b="1" i="0" dirty="0">
                <a:solidFill>
                  <a:srgbClr val="B3B3B3"/>
                </a:solidFill>
                <a:effectLst/>
                <a:latin typeface="Trebuchet MS" panose="020B0703020202090204" pitchFamily="34" charset="0"/>
              </a:rPr>
              <a:t>"Fizik Tedavi ve Rehabilitasyon Yüksek Okulundan / Sağlık Bilimleri</a:t>
            </a:r>
            <a:br>
              <a:rPr lang="tr-TR" b="1" i="0" dirty="0">
                <a:solidFill>
                  <a:srgbClr val="B3B3B3"/>
                </a:solidFill>
                <a:effectLst/>
                <a:latin typeface="Trebuchet MS" panose="020B0703020202090204" pitchFamily="34" charset="0"/>
              </a:rPr>
            </a:br>
            <a:r>
              <a:rPr lang="tr-TR" b="1" i="0" dirty="0">
                <a:solidFill>
                  <a:srgbClr val="B3B3B3"/>
                </a:solidFill>
                <a:effectLst/>
                <a:latin typeface="Trebuchet MS" panose="020B0703020202090204" pitchFamily="34" charset="0"/>
              </a:rPr>
              <a:t>Fakültesinden aldığım bu diplomanın bana kazandırdığı hak ve yetkileri fizik tedavi ile ilgili</a:t>
            </a:r>
            <a:br>
              <a:rPr lang="tr-TR" b="1" i="0" dirty="0">
                <a:solidFill>
                  <a:srgbClr val="B3B3B3"/>
                </a:solidFill>
                <a:effectLst/>
                <a:latin typeface="Trebuchet MS" panose="020B0703020202090204" pitchFamily="34" charset="0"/>
              </a:rPr>
            </a:br>
            <a:r>
              <a:rPr lang="tr-TR" b="1" i="0" dirty="0">
                <a:solidFill>
                  <a:srgbClr val="B3B3B3"/>
                </a:solidFill>
                <a:effectLst/>
                <a:latin typeface="Trebuchet MS" panose="020B0703020202090204" pitchFamily="34" charset="0"/>
              </a:rPr>
              <a:t>öğrendiğim bütün pratik ve teorik bilgileri ilk önce hastalara zarar vermemek bilinciyle en iyi şekilde uygulayacağıma; mevcut bilgilerimi arttırmak için hiç durmadan yeni geliştirilen tedavi</a:t>
            </a:r>
            <a:br>
              <a:rPr lang="tr-TR" b="1" i="0" dirty="0">
                <a:solidFill>
                  <a:srgbClr val="B3B3B3"/>
                </a:solidFill>
                <a:effectLst/>
                <a:latin typeface="Trebuchet MS" panose="020B0703020202090204" pitchFamily="34" charset="0"/>
              </a:rPr>
            </a:br>
            <a:r>
              <a:rPr lang="tr-TR" b="1" i="0" dirty="0">
                <a:solidFill>
                  <a:srgbClr val="B3B3B3"/>
                </a:solidFill>
                <a:effectLst/>
                <a:latin typeface="Trebuchet MS" panose="020B0703020202090204" pitchFamily="34" charset="0"/>
              </a:rPr>
              <a:t>tekniklerini, teorik bilgileri takip edeceğime ve araştıracağıma; hangi mekânda ve hangi şartlarda olursa olsun mesleğimi, gücümün yettiği kadar insanları tedavi etmek için kullanacağıma; kasıtlı olan bütün kötülüklerden kaçınacağıma; milliyet, ırk, din, mezhep, siyasi görüş, cinsiyet, zenginlik-fakirlik farkı gözetmeksizin, karşımdakinin kendi isteği ile de olsa bilgilerimi insanlık aleyhine kullanmaktan şiddetle kaçınacağıma; mesleğim dolayısıyla öğrendiğim sırları saklayacağıma; hocalarıma ve meslektaşlarıma saygı göstereceğime; mesleki her türlü teorik ve pratik bilgilerimi tecrübelerimi fizyoterapist olmayan meslek gruplarıyla paylaşmayacağıma,</a:t>
            </a:r>
            <a:br>
              <a:rPr lang="tr-TR" b="1" i="0" dirty="0">
                <a:solidFill>
                  <a:srgbClr val="B3B3B3"/>
                </a:solidFill>
                <a:effectLst/>
                <a:latin typeface="Trebuchet MS" panose="020B0703020202090204" pitchFamily="34" charset="0"/>
              </a:rPr>
            </a:br>
            <a:br>
              <a:rPr lang="tr-TR" b="1" i="0" dirty="0">
                <a:solidFill>
                  <a:srgbClr val="B3B3B3"/>
                </a:solidFill>
                <a:effectLst/>
                <a:latin typeface="Trebuchet MS" panose="020B0703020202090204" pitchFamily="34" charset="0"/>
              </a:rPr>
            </a:br>
            <a:r>
              <a:rPr lang="tr-TR" b="1" i="0" dirty="0">
                <a:solidFill>
                  <a:srgbClr val="B3B3B3"/>
                </a:solidFill>
                <a:effectLst/>
                <a:latin typeface="Trebuchet MS" panose="020B0703020202090204" pitchFamily="34" charset="0"/>
              </a:rPr>
              <a:t>YÜCE ALLAH'IN HUZURUNDA; MESLEĞİMİ DÜRÜSTLÜK VE ONURLA YAPACAĞIMA</a:t>
            </a:r>
            <a:br>
              <a:rPr lang="tr-TR" b="1" i="0" dirty="0">
                <a:solidFill>
                  <a:srgbClr val="B3B3B3"/>
                </a:solidFill>
                <a:effectLst/>
                <a:latin typeface="Trebuchet MS" panose="020B0703020202090204" pitchFamily="34" charset="0"/>
              </a:rPr>
            </a:br>
            <a:r>
              <a:rPr lang="tr-TR" b="1" i="0" dirty="0">
                <a:solidFill>
                  <a:srgbClr val="B3B3B3"/>
                </a:solidFill>
                <a:effectLst/>
                <a:latin typeface="Trebuchet MS" panose="020B0703020202090204" pitchFamily="34" charset="0"/>
              </a:rPr>
              <a:t>NAMUSUM VE ŞEREFİM ÜZERİNE YEMİN EDERİM."</a:t>
            </a:r>
            <a:endParaRPr lang="tr-TR" b="0" i="0" dirty="0">
              <a:solidFill>
                <a:srgbClr val="B3B3B3"/>
              </a:solidFill>
              <a:effectLst/>
              <a:latin typeface="Trebuchet MS" panose="020B0703020202090204" pitchFamily="34" charset="0"/>
            </a:endParaRPr>
          </a:p>
        </p:txBody>
      </p:sp>
    </p:spTree>
    <p:extLst>
      <p:ext uri="{BB962C8B-B14F-4D97-AF65-F5344CB8AC3E}">
        <p14:creationId xmlns:p14="http://schemas.microsoft.com/office/powerpoint/2010/main" val="1041364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967A2B-CC04-4C46-8829-7DC77FA0EFB9}"/>
              </a:ext>
            </a:extLst>
          </p:cNvPr>
          <p:cNvSpPr>
            <a:spLocks noGrp="1"/>
          </p:cNvSpPr>
          <p:nvPr>
            <p:ph type="title"/>
          </p:nvPr>
        </p:nvSpPr>
        <p:spPr/>
        <p:txBody>
          <a:bodyPr/>
          <a:lstStyle/>
          <a:p>
            <a:pPr algn="ctr"/>
            <a:r>
              <a:rPr lang="tr-TR" dirty="0"/>
              <a:t>Son..</a:t>
            </a:r>
          </a:p>
        </p:txBody>
      </p:sp>
      <p:pic>
        <p:nvPicPr>
          <p:cNvPr id="5" name="İçerik Yer Tutucusu 4">
            <a:extLst>
              <a:ext uri="{FF2B5EF4-FFF2-40B4-BE49-F238E27FC236}">
                <a16:creationId xmlns:a16="http://schemas.microsoft.com/office/drawing/2014/main" id="{0A19CE83-FB1D-4BF4-B778-5AD11AF0B305}"/>
              </a:ext>
            </a:extLst>
          </p:cNvPr>
          <p:cNvPicPr>
            <a:picLocks noGrp="1" noChangeAspect="1"/>
          </p:cNvPicPr>
          <p:nvPr>
            <p:ph idx="1"/>
          </p:nvPr>
        </p:nvPicPr>
        <p:blipFill>
          <a:blip r:embed="rId2"/>
          <a:stretch>
            <a:fillRect/>
          </a:stretch>
        </p:blipFill>
        <p:spPr>
          <a:xfrm>
            <a:off x="2448708" y="2103438"/>
            <a:ext cx="7294584" cy="3932237"/>
          </a:xfrm>
        </p:spPr>
      </p:pic>
    </p:spTree>
    <p:extLst>
      <p:ext uri="{BB962C8B-B14F-4D97-AF65-F5344CB8AC3E}">
        <p14:creationId xmlns:p14="http://schemas.microsoft.com/office/powerpoint/2010/main" val="266169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82913-36AD-4C9D-C5EC-42A9F70D0FA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370D60-FB04-DE45-9A5D-25FEB96B1638}"/>
              </a:ext>
            </a:extLst>
          </p:cNvPr>
          <p:cNvSpPr>
            <a:spLocks noGrp="1"/>
          </p:cNvSpPr>
          <p:nvPr>
            <p:ph idx="1"/>
          </p:nvPr>
        </p:nvSpPr>
        <p:spPr/>
        <p:txBody>
          <a:bodyPr>
            <a:normAutofit fontScale="92500" lnSpcReduction="10000"/>
          </a:bodyPr>
          <a:lstStyle/>
          <a:p>
            <a:r>
              <a:rPr lang="tr-TR" dirty="0"/>
              <a:t>Yönetim süreci sürekli olarak, </a:t>
            </a:r>
          </a:p>
          <a:p>
            <a:pPr lvl="1"/>
            <a:r>
              <a:rPr lang="tr-TR" dirty="0"/>
              <a:t>başkalarını yakından ilgilendiren ve etkileyen kararlar almayı; karar ve politikaları herkesin yararına olacak şekilde uygulamayı; </a:t>
            </a:r>
          </a:p>
          <a:p>
            <a:pPr lvl="1"/>
            <a:r>
              <a:rPr lang="tr-TR" dirty="0"/>
              <a:t>örgütsel ve bireysel gereksinimlerin karşılanmasını; </a:t>
            </a:r>
          </a:p>
          <a:p>
            <a:pPr lvl="1"/>
            <a:r>
              <a:rPr lang="tr-TR" dirty="0"/>
              <a:t>çatışmaların örgüt ve bireylerin yararını gözetecek şekilde çözümlenmesini; </a:t>
            </a:r>
          </a:p>
          <a:p>
            <a:pPr lvl="1"/>
            <a:r>
              <a:rPr lang="tr-TR" dirty="0"/>
              <a:t>örgütte yapılması gereken görevlerin iş görenlere âdil olarak dağıtılmasını; </a:t>
            </a:r>
          </a:p>
          <a:p>
            <a:pPr lvl="1"/>
            <a:r>
              <a:rPr lang="tr-TR" dirty="0"/>
              <a:t>emeğin değerinin verilmesini; iş görenlerin yansız olarak değerlendirilmesini; </a:t>
            </a:r>
          </a:p>
          <a:p>
            <a:pPr lvl="1"/>
            <a:r>
              <a:rPr lang="tr-TR" dirty="0"/>
              <a:t>örgütün kaynaklarının bir kişi ya da grup için değil örgütsel amaçları gerçekleştirmek için kullanılmasını; </a:t>
            </a:r>
          </a:p>
          <a:p>
            <a:pPr lvl="1"/>
            <a:r>
              <a:rPr lang="tr-TR" dirty="0"/>
              <a:t>hakların ve sorumlulukların âdil olarak paylaşımını gerektirir. </a:t>
            </a:r>
          </a:p>
          <a:p>
            <a:r>
              <a:rPr lang="tr-TR" dirty="0"/>
              <a:t>Bu süreç içinde yerine getirilmesi gereken işlevler ise, ister tek düze, ister nadiren ortaya çıkan durumlar olsun, sorunların çözümünde yaratıcılık gerektirir ve bazı genel kuralların davranışlara rehber olarak alınmasını zorunlu kılar. İşte iş görenlerin davranışlarına yön veren ve iyi-kötü, doğru-yanlış ayırımının kişiye görelikten çok, evrensel kabul gören ölçütlere göre belirlenmesinde etik ilkeler çok önemli bir işlev görmektedir.</a:t>
            </a:r>
          </a:p>
        </p:txBody>
      </p:sp>
    </p:spTree>
    <p:extLst>
      <p:ext uri="{BB962C8B-B14F-4D97-AF65-F5344CB8AC3E}">
        <p14:creationId xmlns:p14="http://schemas.microsoft.com/office/powerpoint/2010/main" val="214662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F4CE8D-49EB-694B-F320-5DBC9CE2C2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1B8087-C374-CCEE-DE94-4E4A9C195E58}"/>
              </a:ext>
            </a:extLst>
          </p:cNvPr>
          <p:cNvSpPr>
            <a:spLocks noGrp="1"/>
          </p:cNvSpPr>
          <p:nvPr>
            <p:ph idx="1"/>
          </p:nvPr>
        </p:nvSpPr>
        <p:spPr/>
        <p:txBody>
          <a:bodyPr/>
          <a:lstStyle/>
          <a:p>
            <a:r>
              <a:rPr lang="tr-TR" dirty="0"/>
              <a:t>Kamu yönetiminde etik davranışın varlık nedeni kendi kendine bir amaç olarak görülür ve yönetsel anlamda etik daha geniş bir perspektifte ele alınır. Bu perspektif kamu görevlisi ya da bürokratların vatandaşlara karşı sorumluluğu, hizmet anlamında sorumlu hükümet kavramlarından oluşan bir anahtar etik davranışı meydana getirir.</a:t>
            </a:r>
          </a:p>
          <a:p>
            <a:r>
              <a:rPr lang="tr-TR" dirty="0"/>
              <a:t>Meydana gelen bu anahtar etik davranışı toplumun kamu kesimine olan güvenini artırırken, aynı zamanda daha etkin ve verimli bir yönetim oluşumuna katkıda bulunur. </a:t>
            </a:r>
          </a:p>
        </p:txBody>
      </p:sp>
    </p:spTree>
    <p:extLst>
      <p:ext uri="{BB962C8B-B14F-4D97-AF65-F5344CB8AC3E}">
        <p14:creationId xmlns:p14="http://schemas.microsoft.com/office/powerpoint/2010/main" val="3384253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TM03457510[[fn=Sabun]]</Template>
  <TotalTime>598</TotalTime>
  <Words>4891</Words>
  <Application>Microsoft Macintosh PowerPoint</Application>
  <PresentationFormat>Geniş ekran</PresentationFormat>
  <Paragraphs>300</Paragraphs>
  <Slides>76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76</vt:i4>
      </vt:variant>
    </vt:vector>
  </HeadingPairs>
  <TitlesOfParts>
    <vt:vector size="86" baseType="lpstr">
      <vt:lpstr>Arial</vt:lpstr>
      <vt:lpstr>Arial</vt:lpstr>
      <vt:lpstr>Century Gothic</vt:lpstr>
      <vt:lpstr>Cera Pro 400</vt:lpstr>
      <vt:lpstr>inherit</vt:lpstr>
      <vt:lpstr>Linux Libertine</vt:lpstr>
      <vt:lpstr>Open Sans</vt:lpstr>
      <vt:lpstr>Trebuchet MS</vt:lpstr>
      <vt:lpstr>verdana</vt:lpstr>
      <vt:lpstr>Sabun</vt:lpstr>
      <vt:lpstr>yönetsel etik –örgütsel etik –  sağlık etiği</vt:lpstr>
      <vt:lpstr>Yönetsel Etik </vt:lpstr>
      <vt:lpstr>Yönetsel Etik </vt:lpstr>
      <vt:lpstr>Yönetsel Etik </vt:lpstr>
      <vt:lpstr>Yönetsel Etik </vt:lpstr>
      <vt:lpstr>Yönetsel Etik </vt:lpstr>
      <vt:lpstr>Yönetsel Etik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Yönetsel etik yönetimi alanındaki başlıca önerileri şu şekilde sıralayabiliriz:  </vt:lpstr>
      <vt:lpstr>PowerPoint Sunusu</vt:lpstr>
      <vt:lpstr>ÖRGÜTSEL ETİK</vt:lpstr>
      <vt:lpstr>KÜRESEL ÖRGÜTLER</vt:lpstr>
      <vt:lpstr>PowerPoint Sunusu</vt:lpstr>
      <vt:lpstr>PowerPoint Sunusu</vt:lpstr>
      <vt:lpstr>PowerPoint Sunusu</vt:lpstr>
      <vt:lpstr>PowerPoint Sunusu</vt:lpstr>
      <vt:lpstr>PowerPoint Sunusu</vt:lpstr>
      <vt:lpstr>PowerPoint Sunusu</vt:lpstr>
      <vt:lpstr>PowerPoint Sunusu</vt:lpstr>
      <vt:lpstr>Dünya Sağlık Örgütü</vt:lpstr>
      <vt:lpstr>PowerPoint Sunusu</vt:lpstr>
      <vt:lpstr>PowerPoint Sunusu</vt:lpstr>
      <vt:lpstr>Sivil toplum örgütleri</vt:lpstr>
      <vt:lpstr>PowerPoint Sunusu</vt:lpstr>
      <vt:lpstr>Örgütsel Etik </vt:lpstr>
      <vt:lpstr>Örgütsel Etik </vt:lpstr>
      <vt:lpstr>Örgütsel Etik </vt:lpstr>
      <vt:lpstr>PowerPoint Sunusu</vt:lpstr>
      <vt:lpstr>SON</vt:lpstr>
      <vt:lpstr>TIP ETİĞİ VE İLKELERİ</vt:lpstr>
      <vt:lpstr>PowerPoint Sunusu</vt:lpstr>
      <vt:lpstr>PowerPoint Sunusu</vt:lpstr>
      <vt:lpstr>PowerPoint Sunusu</vt:lpstr>
      <vt:lpstr>PowerPoint Sunusu</vt:lpstr>
      <vt:lpstr>PowerPoint Sunusu</vt:lpstr>
      <vt:lpstr>Özerkliğe Saygı İlkesi (Otonomi):</vt:lpstr>
      <vt:lpstr>PowerPoint Sunusu</vt:lpstr>
      <vt:lpstr>PowerPoint Sunusu</vt:lpstr>
      <vt:lpstr>PowerPoint Sunusu</vt:lpstr>
      <vt:lpstr>Yararlılık İlkesi:</vt:lpstr>
      <vt:lpstr>PowerPoint Sunusu</vt:lpstr>
      <vt:lpstr>Aydınlatılmış Onam İlkesi:</vt:lpstr>
      <vt:lpstr>Adalet İlkesi:</vt:lpstr>
      <vt:lpstr>PowerPoint Sunusu</vt:lpstr>
      <vt:lpstr>Dürüstlük ve Doğruluk İlkesi:</vt:lpstr>
      <vt:lpstr>Sadakat / Sözünde Durma İlkesi:</vt:lpstr>
      <vt:lpstr>Sır Saklama İlkesi:</vt:lpstr>
      <vt:lpstr>Gerçeğe Uyma İlkesi:</vt:lpstr>
      <vt:lpstr>Sözcülük :</vt:lpstr>
      <vt:lpstr>Hipokrat Yemini </vt:lpstr>
      <vt:lpstr>PowerPoint Sunusu</vt:lpstr>
      <vt:lpstr>PowerPoint Sunusu</vt:lpstr>
      <vt:lpstr>Hekimlik Andı </vt:lpstr>
      <vt:lpstr>FİZYOTERAPİSTİN MESLEK YEMİNİ</vt:lpstr>
      <vt:lpstr>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etiği</dc:title>
  <dc:creator>Arif Karaman</dc:creator>
  <cp:lastModifiedBy>Seda KARAMAN</cp:lastModifiedBy>
  <cp:revision>26</cp:revision>
  <dcterms:created xsi:type="dcterms:W3CDTF">2019-09-29T07:10:34Z</dcterms:created>
  <dcterms:modified xsi:type="dcterms:W3CDTF">2022-11-10T19:11:38Z</dcterms:modified>
</cp:coreProperties>
</file>